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7"/>
  </p:notesMasterIdLst>
  <p:sldIdLst>
    <p:sldId id="256" r:id="rId2"/>
    <p:sldId id="261" r:id="rId3"/>
    <p:sldId id="262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316" r:id="rId15"/>
    <p:sldId id="317" r:id="rId16"/>
    <p:sldId id="318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9" r:id="rId35"/>
    <p:sldId id="315" r:id="rId36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1298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ыжкина Марина Сергеевна" initials="РМ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410"/>
  </p:normalViewPr>
  <p:slideViewPr>
    <p:cSldViewPr snapToGrid="0">
      <p:cViewPr varScale="1">
        <p:scale>
          <a:sx n="78" d="100"/>
          <a:sy n="78" d="100"/>
        </p:scale>
        <p:origin x="1308" y="66"/>
      </p:cViewPr>
      <p:guideLst>
        <p:guide orient="horz" pos="129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D8AB3-EC64-41AA-AF48-FB2A73F80F26}" type="datetimeFigureOut">
              <a:rPr lang="ru-RU" smtClean="0"/>
              <a:t>03.07.2018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777E0-70B2-494A-91FB-70BC52C2F5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8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777E0-70B2-494A-91FB-70BC52C2F57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57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777E0-70B2-494A-91FB-70BC52C2F57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120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3DEE-018D-4553-92FE-07806DC5E8B5}" type="datetime1">
              <a:rPr lang="ru-RU" smtClean="0"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6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3591-4F9B-44CA-A1FC-E4EBD20E28A4}" type="datetime1">
              <a:rPr lang="ru-RU" smtClean="0"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51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06AB-A814-4B43-A197-C803C513E106}" type="datetime1">
              <a:rPr lang="ru-RU" smtClean="0"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85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004-5802-4423-BEF8-2A24DE5A7C45}" type="datetime1">
              <a:rPr lang="ru-RU" smtClean="0"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0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5CCCD-FFDA-47A2-8CCC-4CD04759AFCD}" type="datetime1">
              <a:rPr lang="ru-RU" smtClean="0"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30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1B3A-41FC-434F-88DB-3B52302EE707}" type="datetime1">
              <a:rPr lang="ru-RU" smtClean="0"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58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3E7-B332-401A-972A-43AE38ECC472}" type="datetime1">
              <a:rPr lang="ru-RU" smtClean="0"/>
              <a:t>03.07.2018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14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01143-6314-413D-813E-A81B5C3ABAAE}" type="datetime1">
              <a:rPr lang="ru-RU" smtClean="0"/>
              <a:t>03.07.2018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08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3DE7-2209-46FD-9D86-FA59D117A906}" type="datetime1">
              <a:rPr lang="ru-RU" smtClean="0"/>
              <a:t>03.07.2018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3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1C95-6FF8-47B3-9533-02D70633AADB}" type="datetime1">
              <a:rPr lang="ru-RU" smtClean="0"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99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74AB5-4D83-414F-9EC4-41FD01BCED65}" type="datetime1">
              <a:rPr lang="ru-RU" smtClean="0"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02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3250C-896B-481F-BF86-46648F72F403}" type="datetime1">
              <a:rPr lang="ru-RU" smtClean="0"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649CB-583F-4CD0-B3D1-F496717C490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51520" y="260648"/>
            <a:ext cx="8594264" cy="1046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217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фасад 2"/>
          <p:cNvPicPr>
            <a:picLocks noChangeAspect="1" noChangeArrowheads="1"/>
          </p:cNvPicPr>
          <p:nvPr/>
        </p:nvPicPr>
        <p:blipFill rotWithShape="1">
          <a:blip r:embed="rId2" cstate="email">
            <a:lum contrast="-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83744" y="1881163"/>
            <a:ext cx="4448944" cy="29159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6"/>
          <p:cNvSpPr txBox="1"/>
          <p:nvPr/>
        </p:nvSpPr>
        <p:spPr>
          <a:xfrm>
            <a:off x="323528" y="5085184"/>
            <a:ext cx="8481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Вывод из эксплуатации здания  18 (цех № 49) - бывшей  Центральной  научно-исследовательской  лаборатории ПАО «НЗХК»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07621"/>
            <a:ext cx="2523346" cy="2889532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75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008" y="1298153"/>
            <a:ext cx="8550234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Характеристика здания </a:t>
            </a:r>
            <a:r>
              <a:rPr lang="ru-RU" sz="22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008" y="1788871"/>
            <a:ext cx="855023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Назначение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эксплуатации – вытяжная вентиляция производственных помещений здания 18, удаление воздуха, загрязненного радионуклидами урана  из рабочей зоны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indent="180000" algn="just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Здание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ветцентра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одноэтажное, в плане прямоугольной формы, с размерами в осях 1-3, А-Б – 12х9 м. Высота здания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8,165 м (от отметки чистого пола здания до отметки верхнего парапета кровли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Газоход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здания 18 до здания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диаметром 1800 мм, длиной 50 м, выбросная труба, высотой 30 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36" y="3204643"/>
            <a:ext cx="3326565" cy="29939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7829" y="3023991"/>
            <a:ext cx="4588439" cy="317459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3136" y="6198589"/>
            <a:ext cx="82771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Здание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вентцентра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В-4. План на отм.0,000  и фасад в осях 1-3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76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506" y="1292914"/>
            <a:ext cx="8597736" cy="76944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характеристики здания 18, </a:t>
            </a:r>
            <a:r>
              <a:rPr lang="ru-RU" sz="22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оказывающие </a:t>
            </a:r>
            <a:r>
              <a:rPr lang="ru-RU" sz="22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влияние на общую безопасность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7506" y="2000800"/>
            <a:ext cx="8597736" cy="661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>
              <a:lnSpc>
                <a:spcPct val="114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Радиационное обследование здания 18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результате проведённого радиационного обследования здания 18 и </a:t>
            </a:r>
            <a:r>
              <a:rPr lang="ru-RU" sz="1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в составе КИРО, установлено, что стены зданий снаружи, рулонное покрытие кровли, железобетонные перекрытия и плиты кровли, а также прилегающая к зданию территория не загрязнены техногенными радионуклидами. Вплотную к зданию 18  под </a:t>
            </a:r>
            <a:r>
              <a:rPr lang="ru-RU" sz="1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отмосткой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южной  и восточной сторон  прилегают участки, загрязненные техногенными радионуклидами шириной 1 м. глубиной до 0,5 м, общая площадь загрязненных участков 124 м</a:t>
            </a:r>
            <a:r>
              <a:rPr lang="ru-RU" sz="12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Внутренние помещения административной части и вспомогательные помещения здания 18 не загрязнены техногенными радионуклидами.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Основное технологическое оборудование в производственных помещениях загрязнено техногенными радионуклидами, покрытия полов в производственных помещениях, а так же штукатурка стен в некоторых помещениях загрязнены техногенными радионуклидами.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обследовании основных технологических помещений  получены следующие данные:</a:t>
            </a:r>
          </a:p>
          <a:p>
            <a:pPr indent="180000">
              <a:lnSpc>
                <a:spcPct val="113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мощность дозы гамма-излучения  -  от 0,12  до 1,14 </a:t>
            </a:r>
            <a:r>
              <a:rPr lang="ru-RU" sz="1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мкЗв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/час;</a:t>
            </a:r>
          </a:p>
          <a:p>
            <a:pPr>
              <a:lnSpc>
                <a:spcPct val="113000"/>
              </a:lnSpc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плотность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потока альфа-излучения от поверхностей пола от 0,6 до 250 част./(см</a:t>
            </a:r>
            <a:r>
              <a:rPr lang="ru-RU" sz="12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мин.), от поверхностей оборудования от 1,5 до 164 част./(см</a:t>
            </a:r>
            <a:r>
              <a:rPr lang="ru-RU" sz="12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мин.) (допустимый уровень – 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 част./см</a:t>
            </a:r>
            <a:r>
              <a:rPr lang="ru-RU" sz="12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×мин). </a:t>
            </a:r>
            <a:endParaRPr lang="ru-RU" sz="12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Тип и количество материалов:</a:t>
            </a:r>
          </a:p>
          <a:p>
            <a:pPr algn="just">
              <a:lnSpc>
                <a:spcPct val="113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демонтируемое оборудование с не снимаемым загрязнением – 53 т;</a:t>
            </a:r>
          </a:p>
          <a:p>
            <a:pPr algn="just">
              <a:lnSpc>
                <a:spcPct val="113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демонтируемое оборудование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снимаемым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загрязнением –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224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т; </a:t>
            </a:r>
            <a:endParaRPr lang="ru-RU" sz="12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демонтируемое оборудование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«чистое» -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26,8 т;</a:t>
            </a:r>
          </a:p>
          <a:p>
            <a:pPr algn="just">
              <a:lnSpc>
                <a:spcPct val="113000"/>
              </a:lnSpc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покрытие пола (пластикат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загрязненное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3,45 т;</a:t>
            </a:r>
          </a:p>
          <a:p>
            <a:pPr lvl="0" algn="just">
              <a:lnSpc>
                <a:spcPct val="113000"/>
              </a:lnSpc>
            </a:pPr>
            <a:r>
              <a:rPr lang="ru-RU" sz="12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ru-RU" sz="12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покрытие пола </a:t>
            </a:r>
            <a:r>
              <a:rPr lang="ru-RU" sz="12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(ПВХ) </a:t>
            </a:r>
            <a:r>
              <a:rPr lang="ru-RU" sz="12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загрязненное - </a:t>
            </a:r>
            <a:r>
              <a:rPr lang="ru-RU" sz="12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31,66 т;</a:t>
            </a:r>
          </a:p>
          <a:p>
            <a:pPr lvl="0" algn="just">
              <a:lnSpc>
                <a:spcPct val="113000"/>
              </a:lnSpc>
            </a:pPr>
            <a:r>
              <a:rPr lang="ru-RU" sz="12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штукатурка стен загрязненная – 18 т.</a:t>
            </a:r>
            <a:endParaRPr lang="ru-RU" sz="1200" dirty="0">
              <a:solidFill>
                <a:srgbClr val="4F81B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just">
              <a:lnSpc>
                <a:spcPct val="113000"/>
              </a:lnSpc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endParaRPr lang="ru-RU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3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3000"/>
              </a:lnSpc>
              <a:buFontTx/>
              <a:buChar char="-"/>
            </a:pP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69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31" y="1308794"/>
            <a:ext cx="8573985" cy="76944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rgbClr val="003274"/>
                </a:solidFill>
              </a:rPr>
              <a:t>Основные характеристики здания </a:t>
            </a:r>
            <a:r>
              <a:rPr lang="ru-RU" sz="2200" dirty="0" err="1">
                <a:solidFill>
                  <a:srgbClr val="003274"/>
                </a:solidFill>
              </a:rPr>
              <a:t>вентцентра</a:t>
            </a:r>
            <a:r>
              <a:rPr lang="ru-RU" sz="2200" dirty="0">
                <a:solidFill>
                  <a:srgbClr val="003274"/>
                </a:solidFill>
              </a:rPr>
              <a:t> В-4, газохода  и выбросной трубы, оказывающие влияние на общую безопасность</a:t>
            </a:r>
            <a:endParaRPr lang="ru-RU" sz="2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0003" y="2172472"/>
            <a:ext cx="8573985" cy="4511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4000"/>
              </a:lnSpc>
              <a:spcBef>
                <a:spcPts val="600"/>
              </a:spcBef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 Вентиляционное оборудование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В-4, внутренние поверхности воздуховодов, внутренние поверхности газохода от здания 18 до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выбросной трубы  загрязнены техногенными радионуклидами, уровень загрязнения внутренних поверхностей от 0,8 до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част./см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×мин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lvl="0" algn="just">
              <a:lnSpc>
                <a:spcPct val="113000"/>
              </a:lnSpc>
            </a:pPr>
            <a:r>
              <a:rPr lang="ru-RU" sz="14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Тип </a:t>
            </a:r>
            <a:r>
              <a:rPr lang="ru-RU" sz="14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количество материалов</a:t>
            </a:r>
            <a:r>
              <a:rPr lang="ru-RU" sz="14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lnSpc>
                <a:spcPct val="113000"/>
              </a:lnSpc>
            </a:pPr>
            <a:r>
              <a:rPr lang="ru-RU" sz="14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строительные конструкции «чистые» - 651,5 т;</a:t>
            </a:r>
          </a:p>
          <a:p>
            <a:pPr lvl="0" algn="just">
              <a:lnSpc>
                <a:spcPct val="113000"/>
              </a:lnSpc>
            </a:pPr>
            <a:r>
              <a:rPr lang="ru-RU" sz="14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металлоконструкции «чистые» - 9,9 т;</a:t>
            </a:r>
          </a:p>
          <a:p>
            <a:pPr lvl="0" algn="just">
              <a:lnSpc>
                <a:spcPct val="113000"/>
              </a:lnSpc>
            </a:pPr>
            <a:r>
              <a:rPr lang="ru-RU" sz="14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металлоконструкции загрязненные – 29 т.</a:t>
            </a:r>
            <a:endParaRPr lang="ru-RU" sz="1400" dirty="0">
              <a:solidFill>
                <a:srgbClr val="4F81B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180000" algn="just">
              <a:lnSpc>
                <a:spcPct val="114000"/>
              </a:lnSpc>
              <a:spcBef>
                <a:spcPts val="600"/>
              </a:spcBef>
            </a:pP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180000" algn="just">
              <a:lnSpc>
                <a:spcPct val="114000"/>
              </a:lnSpc>
            </a:pP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Грунт у здания 18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отмосткой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здания 18 с южной  и восточной сторон  прилегают участки, загрязненные техногенными радионуклидами шириной 1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глубиной до 0,5 м, общая площадь загрязненных участков 124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суммарная удельная альфа-активность грунта:</a:t>
            </a:r>
          </a:p>
          <a:p>
            <a:pPr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южной стены до 8650 Бк/кг; </a:t>
            </a:r>
          </a:p>
          <a:p>
            <a:pPr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восточной стены до 9250 Бк/кг (допустимый уровень - 1200 Бк/кг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10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1316664"/>
            <a:ext cx="8573985" cy="76944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Общие характеристики здания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18,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оказывающие влияние на общую безопасность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1256" y="2024550"/>
            <a:ext cx="8573985" cy="4588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0000"/>
              </a:lnSpc>
            </a:pPr>
            <a:r>
              <a:rPr lang="ru-RU" dirty="0">
                <a:solidFill>
                  <a:srgbClr val="003274"/>
                </a:solidFill>
              </a:rPr>
              <a:t>1 </a:t>
            </a:r>
            <a:r>
              <a:rPr lang="ru-RU" b="1" dirty="0">
                <a:solidFill>
                  <a:srgbClr val="003274"/>
                </a:solidFill>
              </a:rPr>
              <a:t>Наличие </a:t>
            </a:r>
            <a:r>
              <a:rPr lang="ru-RU" b="1" dirty="0" err="1">
                <a:solidFill>
                  <a:srgbClr val="003274"/>
                </a:solidFill>
              </a:rPr>
              <a:t>взрыво</a:t>
            </a:r>
            <a:r>
              <a:rPr lang="ru-RU" b="1" dirty="0">
                <a:solidFill>
                  <a:srgbClr val="003274"/>
                </a:solidFill>
              </a:rPr>
              <a:t>- и пожароопасных веществ.</a:t>
            </a:r>
          </a:p>
          <a:p>
            <a:pPr lvl="0" algn="just">
              <a:lnSpc>
                <a:spcPct val="110000"/>
              </a:lnSpc>
              <a:spcAft>
                <a:spcPts val="300"/>
              </a:spcAft>
            </a:pPr>
            <a:r>
              <a:rPr lang="ru-RU" dirty="0" err="1">
                <a:solidFill>
                  <a:srgbClr val="003274"/>
                </a:solidFill>
              </a:rPr>
              <a:t>Взрыво</a:t>
            </a:r>
            <a:r>
              <a:rPr lang="ru-RU" dirty="0">
                <a:solidFill>
                  <a:srgbClr val="003274"/>
                </a:solidFill>
              </a:rPr>
              <a:t>- и пожароопасные вещества отсутствуют.</a:t>
            </a:r>
            <a:endParaRPr lang="ru-RU" dirty="0">
              <a:solidFill>
                <a:schemeClr val="tx2"/>
              </a:solidFill>
            </a:endParaRPr>
          </a:p>
          <a:p>
            <a:pPr lvl="0" indent="180000">
              <a:lnSpc>
                <a:spcPct val="110000"/>
              </a:lnSpc>
            </a:pPr>
            <a:r>
              <a:rPr lang="ru-RU" dirty="0">
                <a:solidFill>
                  <a:schemeClr val="tx2"/>
                </a:solidFill>
              </a:rPr>
              <a:t>2 </a:t>
            </a:r>
            <a:r>
              <a:rPr lang="ru-RU" b="1" dirty="0">
                <a:solidFill>
                  <a:schemeClr val="tx2"/>
                </a:solidFill>
              </a:rPr>
              <a:t>Наличие ядовитых и токсичных веществ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 lvl="0">
              <a:lnSpc>
                <a:spcPct val="110000"/>
              </a:lnSpc>
              <a:spcAft>
                <a:spcPts val="300"/>
              </a:spcAft>
            </a:pPr>
            <a:r>
              <a:rPr lang="ru-RU" dirty="0">
                <a:solidFill>
                  <a:schemeClr val="tx2"/>
                </a:solidFill>
              </a:rPr>
              <a:t>Ядовитые и токсичные вещества отсутствуют.</a:t>
            </a:r>
          </a:p>
          <a:p>
            <a:pPr lvl="0" indent="180000">
              <a:lnSpc>
                <a:spcPct val="110000"/>
              </a:lnSpc>
            </a:pPr>
            <a:r>
              <a:rPr lang="ru-RU" dirty="0">
                <a:solidFill>
                  <a:schemeClr val="tx2"/>
                </a:solidFill>
              </a:rPr>
              <a:t>3 </a:t>
            </a:r>
            <a:r>
              <a:rPr lang="ru-RU" b="1" dirty="0">
                <a:solidFill>
                  <a:schemeClr val="tx2"/>
                </a:solidFill>
              </a:rPr>
              <a:t>Наличие ядерных материалов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 lvl="0">
              <a:lnSpc>
                <a:spcPct val="110000"/>
              </a:lnSpc>
            </a:pPr>
            <a:r>
              <a:rPr lang="ru-RU" dirty="0">
                <a:solidFill>
                  <a:schemeClr val="tx2"/>
                </a:solidFill>
              </a:rPr>
              <a:t>Ядерный делящийся материал (ЯДМ) отсутствует.</a:t>
            </a:r>
          </a:p>
          <a:p>
            <a:pPr lvl="0" indent="180000">
              <a:lnSpc>
                <a:spcPct val="110000"/>
              </a:lnSpc>
              <a:spcBef>
                <a:spcPts val="600"/>
              </a:spcBef>
            </a:pPr>
            <a:r>
              <a:rPr lang="ru-RU" dirty="0">
                <a:solidFill>
                  <a:schemeClr val="tx2"/>
                </a:solidFill>
              </a:rPr>
              <a:t>4 </a:t>
            </a:r>
            <a:r>
              <a:rPr lang="ru-RU" b="1" dirty="0">
                <a:solidFill>
                  <a:schemeClr val="tx2"/>
                </a:solidFill>
              </a:rPr>
              <a:t>Наличие радиоактивных отходов.</a:t>
            </a:r>
          </a:p>
          <a:p>
            <a:pPr lvl="0">
              <a:lnSpc>
                <a:spcPct val="110000"/>
              </a:lnSpc>
              <a:spcAft>
                <a:spcPts val="300"/>
              </a:spcAft>
            </a:pPr>
            <a:r>
              <a:rPr lang="ru-RU" dirty="0">
                <a:solidFill>
                  <a:schemeClr val="tx2"/>
                </a:solidFill>
              </a:rPr>
              <a:t>Радиоактивные отходы (РАО) отсутствуют.</a:t>
            </a:r>
          </a:p>
          <a:p>
            <a:pPr lvl="0" indent="180000">
              <a:lnSpc>
                <a:spcPct val="110000"/>
              </a:lnSpc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5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Радиационные последствия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произошедшие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при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эксплуатации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здания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18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10000"/>
              </a:lnSpc>
              <a:spcAft>
                <a:spcPts val="300"/>
              </a:spcAft>
            </a:pPr>
            <a:r>
              <a:rPr lang="ru-RU" dirty="0">
                <a:solidFill>
                  <a:schemeClr val="tx2"/>
                </a:solidFill>
              </a:rPr>
              <a:t>Во время эксплуатации в здании 18 аварийных </a:t>
            </a:r>
            <a:r>
              <a:rPr lang="ru-RU" dirty="0" smtClean="0">
                <a:solidFill>
                  <a:schemeClr val="tx2"/>
                </a:solidFill>
              </a:rPr>
              <a:t>ситуаций, </a:t>
            </a:r>
            <a:r>
              <a:rPr lang="ru-RU" dirty="0">
                <a:solidFill>
                  <a:schemeClr val="tx2"/>
                </a:solidFill>
              </a:rPr>
              <a:t>связанных с радиационными </a:t>
            </a:r>
            <a:r>
              <a:rPr lang="ru-RU" dirty="0" smtClean="0">
                <a:solidFill>
                  <a:schemeClr val="tx2"/>
                </a:solidFill>
              </a:rPr>
              <a:t>последствиями, </a:t>
            </a:r>
            <a:r>
              <a:rPr lang="ru-RU" dirty="0">
                <a:solidFill>
                  <a:schemeClr val="tx2"/>
                </a:solidFill>
              </a:rPr>
              <a:t>не было.</a:t>
            </a:r>
          </a:p>
          <a:p>
            <a:pPr lvl="0" indent="180000">
              <a:lnSpc>
                <a:spcPct val="110000"/>
              </a:lnSpc>
            </a:pPr>
            <a:r>
              <a:rPr lang="ru-RU" dirty="0">
                <a:solidFill>
                  <a:schemeClr val="tx2"/>
                </a:solidFill>
              </a:rPr>
              <a:t>7 </a:t>
            </a:r>
            <a:r>
              <a:rPr lang="ru-RU" b="1" dirty="0">
                <a:solidFill>
                  <a:schemeClr val="tx2"/>
                </a:solidFill>
              </a:rPr>
              <a:t>Наличие свободных объёмов в хранилищах РАО в ПАО «НЗХК»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 lvl="0" algn="just">
              <a:lnSpc>
                <a:spcPct val="110000"/>
              </a:lnSpc>
            </a:pPr>
            <a:r>
              <a:rPr lang="ru-RU" dirty="0">
                <a:solidFill>
                  <a:schemeClr val="tx2"/>
                </a:solidFill>
              </a:rPr>
              <a:t>ПАО «НЗХК» не располагает хранилищами РАО, которые могли бы использоваться для временного хранения в процессе вывода из эксплуатации здания 18.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45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31068" y="1367480"/>
            <a:ext cx="52119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Состав проектной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документации (начало)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865659"/>
              </p:ext>
            </p:extLst>
          </p:nvPr>
        </p:nvGraphicFramePr>
        <p:xfrm>
          <a:off x="1606378" y="1963124"/>
          <a:ext cx="6480000" cy="3416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438"/>
                <a:gridCol w="494756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1229/0202-ПЗ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1. Пояснительная записка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1229/0202-ПЗУ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2. Схема планировочной организации земельного участка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1229/0202-АР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3. Архитектурные решения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1229/0202-КР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4. Конструктивные и объемно - планировочные решения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Раздел 5. Сведения об инженерном оборудовании, о сетях инженерно-технического обеспечения, перечень инженерно-технических мероприятий, содержание технологических решений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1229/0202-ИОС1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Подраздел 1. Система электроснабжения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1229/0202-ИОС4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Подраздел 4. Отопление, вентиляция и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кондиционирование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воздуха, тепловые сети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1229/0202-ИОС5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Подраздел 5. Сети связи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85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985078" y="1359242"/>
            <a:ext cx="56407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Состав проектной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документации (окончание)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191399"/>
              </p:ext>
            </p:extLst>
          </p:nvPr>
        </p:nvGraphicFramePr>
        <p:xfrm>
          <a:off x="1466335" y="1790129"/>
          <a:ext cx="6552000" cy="378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267"/>
                <a:gridCol w="486973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1229/0202-ИОС7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Подраздел 7. Технологические решения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1229/0202-ПОД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7. Проект организации работ по сносу или демонтажу объектов капитального строительства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1229/0202-ООС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8. Перечень мероприятий по охране окружающей среды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1229/0202-ПБ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9. Мероприятия по обеспечению пожарной безопасности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11. Смета на организацию работ по сносу и демонтажу объектов капитального строительства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1229/0202-СМ1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Книга 1. Сводный сметный и объектные расчеты стоимости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1229/0202-СМ2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Книга 2. Локальные сметные расчеты</a:t>
                      </a:r>
                    </a:p>
                  </a:txBody>
                  <a:tcPr marL="36195" marR="36195" marT="361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Раздел 12. Иная документация в случаях, предусмотренных федеральными законами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Отчёт по обоснованию безопасности 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33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466335" y="1556951"/>
            <a:ext cx="63247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Перечень основных комплектов рабочих чертежей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399248"/>
              </p:ext>
            </p:extLst>
          </p:nvPr>
        </p:nvGraphicFramePr>
        <p:xfrm>
          <a:off x="1580707" y="2146644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4216"/>
                <a:gridCol w="38717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Обозначение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0202.А-18-ГП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Генеральный план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0202.А-18-ТХ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Технология производства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0202.А-18-АС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Архитектурно-строительные решения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0202.А-18-ЭС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Электроснабжение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0202.А-18-ЭМ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Силовое электрооборудование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0202.А-18-ОВ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Отопление и вентиляция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09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" y="1304789"/>
            <a:ext cx="8887968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Вариант вывода из эксплуатации здания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18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7505" y="1704899"/>
            <a:ext cx="8597735" cy="4576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вывода объекта из эксплуатации выбирается с учётом локальных условий площадки размещения здания 18 (бывшей ЦНИЛ), в частности, социально-экономических условий. ПАО «НЗХК» расположен в черте крупного современного мегаполиса с населением 1,5 млн. человек, на территории промышленной площадки работают около 2 тыс. человек.</a:t>
            </a: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реализации утверждённой 26.12.2014  Управляющим советом АО «ТВЭЛ» «Концепции развития производственных площадей ПАО «НЗХК» и программы вывода из эксплуатации здания 18 № 21/32-30-дсп/636-дсп от 15.11.2016 г. в проектной документации предусмотрено: </a:t>
            </a: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 зданию 18 – демонтаж технологического оборудования, загрязненного радионуклидами, дезактивация строительных конструкций от радиационных загрязнений;</a:t>
            </a: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вентцентру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– демонтаж вентиляционного оборудования, разборка строительных конструкций здания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венткамеры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В-4, демонтаж газохода и выбросной трубы -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«ликвидация».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Поэтому вариантом вывода из эксплуатации:</a:t>
            </a: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здания 18 – бывшей ЦНИЛ ПАО «НЗХК» является вариант – зачистка здания от техногенных радионуклидов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является вариант – «ликвидация» (демонтаж) со сносом здания, газохода и выбросной трубы.</a:t>
            </a:r>
          </a:p>
          <a:p>
            <a:pPr lvl="0" indent="180000" algn="just">
              <a:lnSpc>
                <a:spcPct val="110000"/>
              </a:lnSpc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Земельный участок после зачистки здания 18 и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«ликвидации»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будет зачищен от радиационных загрязнений. Здание 18 будет реализовано в рамках «Концепции использования промышленных площадей ПАО «НЗХК».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244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004" y="1300786"/>
            <a:ext cx="8811493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вывода из эксплуатации здания 18 - бывшей ЦНИЛ ПАО «НЗХК»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(начало)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0004" y="1778661"/>
            <a:ext cx="8716489" cy="5079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В рамках выбранного варианта вывода из эксплуатации здания 18 </a:t>
            </a:r>
            <a:r>
              <a:rPr lang="ru-RU" sz="1600" dirty="0" smtClean="0">
                <a:solidFill>
                  <a:schemeClr val="tx2"/>
                </a:solidFill>
              </a:rPr>
              <a:t>и </a:t>
            </a:r>
            <a:r>
              <a:rPr lang="ru-RU" sz="1600" dirty="0" err="1" smtClean="0">
                <a:solidFill>
                  <a:schemeClr val="tx2"/>
                </a:solidFill>
              </a:rPr>
              <a:t>вентцентра</a:t>
            </a:r>
            <a:r>
              <a:rPr lang="ru-RU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В-4 со сносом здания, газохода и выбросной трубы работы по выводу из эксплуатации предусматривается выполнить в три этапа.</a:t>
            </a:r>
          </a:p>
          <a:p>
            <a:pPr lvl="0" indent="180000" algn="just">
              <a:lnSpc>
                <a:spcPct val="114000"/>
              </a:lnSpc>
              <a:spcBef>
                <a:spcPts val="900"/>
              </a:spcBef>
            </a:pPr>
            <a:r>
              <a:rPr lang="ru-RU" sz="1600" b="1" dirty="0">
                <a:solidFill>
                  <a:schemeClr val="tx2"/>
                </a:solidFill>
              </a:rPr>
              <a:t>Первый этап – Подготовительный</a:t>
            </a:r>
            <a:r>
              <a:rPr lang="ru-RU" sz="1600" dirty="0">
                <a:solidFill>
                  <a:schemeClr val="tx2"/>
                </a:solidFill>
              </a:rPr>
              <a:t>: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- проведение комплексного инженерного и радиационного обследования (КИРО) здания 18 и </a:t>
            </a:r>
            <a:r>
              <a:rPr lang="ru-RU" sz="1600" dirty="0" err="1">
                <a:solidFill>
                  <a:schemeClr val="tx2"/>
                </a:solidFill>
              </a:rPr>
              <a:t>вентцентра</a:t>
            </a:r>
            <a:r>
              <a:rPr lang="ru-RU" sz="1600" dirty="0">
                <a:solidFill>
                  <a:schemeClr val="tx2"/>
                </a:solidFill>
              </a:rPr>
              <a:t> В-4;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- разработка проектной документации «Вывод из эксплуатации здания 18 и утверждение её в </a:t>
            </a:r>
            <a:r>
              <a:rPr lang="ru-RU" sz="1600" dirty="0" err="1" smtClean="0">
                <a:solidFill>
                  <a:schemeClr val="tx2"/>
                </a:solidFill>
              </a:rPr>
              <a:t>Госкорпорации</a:t>
            </a:r>
            <a:r>
              <a:rPr lang="ru-RU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«</a:t>
            </a:r>
            <a:r>
              <a:rPr lang="ru-RU" sz="1600" dirty="0" err="1">
                <a:solidFill>
                  <a:schemeClr val="tx2"/>
                </a:solidFill>
              </a:rPr>
              <a:t>Росатом</a:t>
            </a:r>
            <a:r>
              <a:rPr lang="ru-RU" sz="1600" dirty="0">
                <a:solidFill>
                  <a:schemeClr val="tx2"/>
                </a:solidFill>
              </a:rPr>
              <a:t>»;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- получение ПАО «НЗХК» лицензии на вывод из эксплуатации ядерных и радиационно-опасных </a:t>
            </a:r>
          </a:p>
          <a:p>
            <a:pPr lvl="0" indent="180000" algn="just">
              <a:lnSpc>
                <a:spcPct val="114000"/>
              </a:lnSpc>
              <a:spcAft>
                <a:spcPts val="900"/>
              </a:spcAft>
            </a:pPr>
            <a:r>
              <a:rPr lang="ru-RU" sz="1600" dirty="0">
                <a:solidFill>
                  <a:schemeClr val="tx2"/>
                </a:solidFill>
              </a:rPr>
              <a:t>  объектов (ЯРОО).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b="1" dirty="0">
                <a:solidFill>
                  <a:schemeClr val="tx2"/>
                </a:solidFill>
              </a:rPr>
              <a:t>Второй этап – Вывод из эксплуатации зданий</a:t>
            </a:r>
            <a:r>
              <a:rPr lang="ru-RU" sz="1600" dirty="0">
                <a:solidFill>
                  <a:schemeClr val="tx2"/>
                </a:solidFill>
              </a:rPr>
              <a:t>: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- демонтаж и фрагментация технологического оборудования здания 18; </a:t>
            </a:r>
          </a:p>
          <a:p>
            <a:pPr lvl="0" algn="just">
              <a:lnSpc>
                <a:spcPct val="114000"/>
              </a:lnSpc>
            </a:pPr>
            <a:r>
              <a:rPr lang="ru-RU" sz="1600" dirty="0" smtClean="0">
                <a:solidFill>
                  <a:schemeClr val="tx2"/>
                </a:solidFill>
              </a:rPr>
              <a:t>    - дезактивация </a:t>
            </a:r>
            <a:r>
              <a:rPr lang="ru-RU" sz="1600" dirty="0">
                <a:solidFill>
                  <a:schemeClr val="tx2"/>
                </a:solidFill>
              </a:rPr>
              <a:t>и фрагментация загрязнённых радиоактивными веществами покрытия полов в производственных помещениях здания 18;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- демонтаж и фрагментация вентиляционного оборудования, а также демонтаж и фрагментация строительных конструкций (кровля, плиты покрытия, балки, внутренние и наружные стены, фундаменты) </a:t>
            </a:r>
            <a:r>
              <a:rPr lang="ru-RU" sz="1600" dirty="0" err="1">
                <a:solidFill>
                  <a:schemeClr val="tx2"/>
                </a:solidFill>
              </a:rPr>
              <a:t>вентцентра</a:t>
            </a:r>
            <a:r>
              <a:rPr lang="ru-RU" sz="1600" dirty="0">
                <a:solidFill>
                  <a:schemeClr val="tx2"/>
                </a:solidFill>
              </a:rPr>
              <a:t> не загрязнённых радиоактивными веществами;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49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6" y="1288910"/>
            <a:ext cx="8562109" cy="40011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003274"/>
                </a:solidFill>
              </a:rPr>
              <a:t>Этапы вывода из эксплуатации здания 18 </a:t>
            </a:r>
            <a:r>
              <a:rPr lang="ru-RU" sz="2000" dirty="0" smtClean="0">
                <a:solidFill>
                  <a:srgbClr val="003274"/>
                </a:solidFill>
              </a:rPr>
              <a:t>(</a:t>
            </a:r>
            <a:r>
              <a:rPr lang="ru-RU" sz="2000" dirty="0">
                <a:solidFill>
                  <a:srgbClr val="003274"/>
                </a:solidFill>
              </a:rPr>
              <a:t>окончание)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1256" y="1996796"/>
            <a:ext cx="8562109" cy="3795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</a:rPr>
              <a:t>-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обращение с ОНАО и твердыми отходами, загрязненными радионуклидами; </a:t>
            </a:r>
          </a:p>
          <a:p>
            <a:pPr indent="180000" algn="just">
              <a:lnSpc>
                <a:spcPct val="114000"/>
              </a:lnSpc>
              <a:spcAft>
                <a:spcPts val="600"/>
              </a:spcAft>
            </a:pP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выемка загрязнённого грунта у здания 18, реабилитация площадки здания 18 и </a:t>
            </a:r>
            <a:r>
              <a:rPr lang="ru-RU" sz="1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венцентра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(в границах выполнения строительно-монтажных работ по выводу из эксплуатации зданий), обратная засыпка «чистого» грунта, восстановление поверхностного минерального и растительного грунта. </a:t>
            </a:r>
          </a:p>
          <a:p>
            <a:pPr lvl="0" indent="180000">
              <a:lnSpc>
                <a:spcPct val="114000"/>
              </a:lnSpc>
            </a:pP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Третий этап – Завершающий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контрольное радиационное обследование территории здания 18 - бывшей ЦНИЛ ПАО «НЗХК»;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получение санитарно-эпидемиологического заключения Федерального </a:t>
            </a: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государственного бюджетного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учреждения здравоохранения «Сибирский окружной медицинский </a:t>
            </a: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федерального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медико-биологического агентства» (ФГУП СОМЦ ФМБА России);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снятие </a:t>
            </a: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объекта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(здания </a:t>
            </a: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18)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контроля регулирующих органов.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48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187255" y="5504907"/>
            <a:ext cx="9311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ru-RU" sz="7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ru-RU" sz="7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исходных данных</a:t>
            </a:r>
            <a:endParaRPr lang="ru-RU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31562" y="6094057"/>
            <a:ext cx="3347171" cy="31547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ru-RU" sz="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«ГСПИ»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ru-RU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(комплексное выполнение работ по подготовке проектной документации)</a:t>
            </a:r>
            <a:endParaRPr lang="ru-RU" sz="6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203043" y="5987933"/>
            <a:ext cx="1980220" cy="81560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ru-RU" sz="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«ГСПИ»</a:t>
            </a:r>
          </a:p>
          <a:p>
            <a:pPr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проведение КИРО</a:t>
            </a:r>
          </a:p>
          <a:p>
            <a:pPr marL="171450" indent="-171450"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</a:pPr>
            <a:r>
              <a:rPr lang="ru-RU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обследование строительных </a:t>
            </a:r>
          </a:p>
          <a:p>
            <a:pPr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конструкций, инженерных систем.</a:t>
            </a:r>
          </a:p>
          <a:p>
            <a:pPr marL="171450" indent="-171450"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</a:pPr>
            <a:r>
              <a:rPr lang="ru-RU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проектной документации </a:t>
            </a:r>
          </a:p>
          <a:p>
            <a:pPr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вывод из эксплуатации</a:t>
            </a:r>
            <a:endParaRPr lang="ru-RU" sz="6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sz="6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AutoShape 12"/>
          <p:cNvSpPr>
            <a:spLocks noChangeArrowheads="1"/>
          </p:cNvSpPr>
          <p:nvPr/>
        </p:nvSpPr>
        <p:spPr bwMode="auto">
          <a:xfrm>
            <a:off x="323528" y="1280434"/>
            <a:ext cx="8527864" cy="499598"/>
          </a:xfrm>
          <a:prstGeom prst="roundRect">
            <a:avLst>
              <a:gd name="adj" fmla="val 16667"/>
            </a:avLst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Основание для разработки проектной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документации</a:t>
            </a:r>
            <a:endParaRPr lang="ru-RU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958341"/>
            <a:ext cx="8698551" cy="2579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 defTabSz="360000">
              <a:lnSpc>
                <a:spcPct val="113000"/>
              </a:lnSpc>
            </a:pPr>
            <a:r>
              <a:rPr lang="ru-RU" dirty="0">
                <a:solidFill>
                  <a:schemeClr val="tx2"/>
                </a:solidFill>
              </a:rPr>
              <a:t>Проектная документация </a:t>
            </a:r>
            <a:r>
              <a:rPr lang="ru-RU" b="1" dirty="0">
                <a:solidFill>
                  <a:schemeClr val="tx2"/>
                </a:solidFill>
              </a:rPr>
              <a:t>«Вывод из эксплуатации здания 18»</a:t>
            </a:r>
            <a:r>
              <a:rPr lang="ru-RU" dirty="0">
                <a:solidFill>
                  <a:schemeClr val="tx2"/>
                </a:solidFill>
              </a:rPr>
              <a:t> выполнена </a:t>
            </a:r>
            <a:r>
              <a:rPr lang="ru-RU" dirty="0" smtClean="0">
                <a:solidFill>
                  <a:schemeClr val="tx2"/>
                </a:solidFill>
              </a:rPr>
              <a:t>на основании:</a:t>
            </a:r>
            <a:endParaRPr lang="ru-RU" dirty="0">
              <a:solidFill>
                <a:schemeClr val="tx2"/>
              </a:solidFill>
            </a:endParaRPr>
          </a:p>
          <a:p>
            <a:pPr indent="180000" defTabSz="360000">
              <a:lnSpc>
                <a:spcPct val="113000"/>
              </a:lnSpc>
            </a:pPr>
            <a:r>
              <a:rPr lang="ru-RU" dirty="0" smtClean="0">
                <a:solidFill>
                  <a:schemeClr val="tx2"/>
                </a:solidFill>
              </a:rPr>
              <a:t>- </a:t>
            </a:r>
            <a:r>
              <a:rPr lang="ru-RU" dirty="0">
                <a:solidFill>
                  <a:schemeClr val="tx2"/>
                </a:solidFill>
              </a:rPr>
              <a:t>Договора ПАО «НЗХК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» с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Госкорпорацией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«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Росатом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» № 1/8046-Д от 22.07.2015 о целевом финансировании «Работ по подготовке к выводу из эксплуатации здания 18»;</a:t>
            </a:r>
          </a:p>
          <a:p>
            <a:pPr indent="180000" defTabSz="360000">
              <a:lnSpc>
                <a:spcPct val="113000"/>
              </a:lnSpc>
              <a:tabLst>
                <a:tab pos="360000" algn="l"/>
              </a:tabLst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Договора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№ 1229/0202/21/4020-Д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от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24.08.2016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г. между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Новосибирским филиалом АО «Государственный специализированный проектный институт»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ПАО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Новосибирский завод химконцентратов»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 разработку проектной документации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«Вывод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из эксплуатации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здания 18».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694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5" grpId="0"/>
      <p:bldP spid="54" grpId="0"/>
      <p:bldP spid="5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32" y="1292914"/>
            <a:ext cx="8562110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Подготовительный период вывода 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эксплуатации здания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18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132" y="1935700"/>
            <a:ext cx="8562110" cy="479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обеспечения радиационной безопасности и охраны окружающей среды организуется разделение территории выводимых из эксплуатации зданий на радиационно-гигиенические зоны по степени радиационной опасности путем создания зоны контролируемого доступа.</a:t>
            </a:r>
          </a:p>
          <a:p>
            <a:pPr lvl="0" indent="18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Установка временного деревянного ограждения зоны контролируемого доступа (ЗКД) по схеме движения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автотранспорта. 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>
              <a:lnSpc>
                <a:spcPct val="12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Устройство стационарной площадки для мойки колес автотранспорта, спецтехники, оборудования и инструмента на выезде из ЗКД с помощью моечного агрегата высокого давления </a:t>
            </a:r>
            <a:r>
              <a:rPr lang="en-US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Portotecnica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MISTRAL PROFY DS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2880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установка емкости для сбора загрязненных стоков вместимостью 3,75 м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18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Установка модульного поста охраны (МПО) на выезде из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ЗКД.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>
              <a:lnSpc>
                <a:spcPct val="12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Использование существующей административной части здания 18:</a:t>
            </a:r>
          </a:p>
          <a:p>
            <a:pPr indent="180000">
              <a:lnSpc>
                <a:spcPct val="120000"/>
              </a:lnSpc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бытовых помещений персоналом, выполняющим работы по выводу из эксплуатации;</a:t>
            </a:r>
          </a:p>
          <a:p>
            <a:pPr>
              <a:lnSpc>
                <a:spcPct val="12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вспомогательных помещений в качестве склада инвентаря;</a:t>
            </a:r>
          </a:p>
          <a:p>
            <a:pPr>
              <a:lnSpc>
                <a:spcPct val="12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административных помещений для размещения обслуживающего персонала.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66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31" y="1300785"/>
            <a:ext cx="8573985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Работы по выводу из эксплуатации здания 18 (начало)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131" y="1858925"/>
            <a:ext cx="8573985" cy="4673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 технологического оборудования здания 18.</a:t>
            </a:r>
          </a:p>
          <a:p>
            <a:pPr lvl="0" indent="180000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 технологического оборудования осуществляется следующими способами: 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механическая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разборка, резка лезвийным и абразивным инструментом; 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кислородная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резка; плазменно-дуговая резка; контактно-дуговая резка </a:t>
            </a:r>
          </a:p>
          <a:p>
            <a:pPr lvl="0" indent="180000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использованием ручного и электрифицированного слесарного инструмента, передвижного сварочного комплекса для ручной резки типов ПГУ-40А или ПГУ-40П, аппарата плазменной резки типа ПУРМ-14.</a:t>
            </a:r>
          </a:p>
          <a:p>
            <a:pPr indent="180000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Отходы от разборки оборудования разрезаются на фрагменты 1000×700 мм и сортируются по видам металла в разные контейнеры или пластикатовые пакеты. Упакованные фрагменты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оборудования,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 радиоактивное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загрязнение, транспортируются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участок дезактивации в здание 28. После проведения дезактивации проводится радиометрический контроль поверхностей металлических фрагментов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оборудования, проводится сортировка металлолома: 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складирование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чистого металлолома на площадке временного хранения у здания 28 для передачи во ВТОРМЕТ;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неотмытые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фрагменты оборудования направляются на переплавку в здании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</a:p>
          <a:p>
            <a:pPr indent="180000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 переплавки металлолома в здании 28 образуется шлак – твердые радиоактивные отходы классификации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очень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низкоактивные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отходы (ОНАО).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28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32" y="1288910"/>
            <a:ext cx="8573985" cy="43088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Работы по выводу из эксплуатации здания 18 (окончание)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131" y="1839962"/>
            <a:ext cx="8573985" cy="374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lnSpc>
                <a:spcPct val="114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Дезактивация здания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000" algn="just">
              <a:lnSpc>
                <a:spcPct val="114000"/>
              </a:lnSpc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дезактивации проводятся следующие операции: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разметка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краской локальных очагов радиоактивного загрязнения полов в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помещениях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здания согласно картограмме КИРО;</a:t>
            </a:r>
          </a:p>
          <a:p>
            <a:pPr indent="180000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дезактивация полов и стен производственных помещений загрязнённых радиоактивными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веществами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зоне разметки;</a:t>
            </a:r>
          </a:p>
          <a:p>
            <a:pPr indent="180000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удаление загрязненных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радиоактивными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веществами покрытий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полов 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штукатурки стен;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удаление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отмостки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грунта, загрязненный радионуклидами, на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глубину 0,5 м вдоль южной  и восточной  сторон  здания 18;</a:t>
            </a:r>
          </a:p>
          <a:p>
            <a:pPr indent="180000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обратной засыпки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восстановление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отмостки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>
              <a:lnSpc>
                <a:spcPct val="114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обращение с отходами категории очень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низкоактивные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отходы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(ОНАО)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загрязненными радионуклидами материалами (ЗРМ).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38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2" y="1300786"/>
            <a:ext cx="8585860" cy="46166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Демонтажные работы.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Вентцентр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В-4 (начало)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9381" y="1898565"/>
            <a:ext cx="8728363" cy="4903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4000"/>
              </a:lnSpc>
            </a:pPr>
            <a:r>
              <a:rPr lang="ru-RU" sz="1600" b="1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 вентиляционного оборудования и инженерных систем обеспечения </a:t>
            </a:r>
            <a:r>
              <a:rPr lang="ru-RU" sz="1600" b="1" dirty="0" err="1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600" b="1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демонтаже предусмотрены следующие виды работ:</a:t>
            </a:r>
          </a:p>
          <a:p>
            <a:pPr lvl="0" indent="180000" algn="just">
              <a:lnSpc>
                <a:spcPct val="114000"/>
              </a:lnSpc>
            </a:pPr>
            <a:r>
              <a:rPr lang="ru-RU" sz="16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spc="-1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 </a:t>
            </a:r>
            <a:r>
              <a:rPr lang="ru-RU" sz="1600" spc="-1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вентиляционного оборудования и инженерных систем (электрические сети</a:t>
            </a:r>
            <a:r>
              <a:rPr lang="ru-RU" sz="1600" spc="-1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lvl="0">
              <a:lnSpc>
                <a:spcPct val="114000"/>
              </a:lnSpc>
            </a:pPr>
            <a:r>
              <a:rPr lang="ru-RU" sz="16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демонтаж газохода с эстакадой от здания 18 до здания </a:t>
            </a:r>
            <a:r>
              <a:rPr lang="ru-RU" sz="1600" dirty="0" err="1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sz="16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indent="180000">
              <a:lnSpc>
                <a:spcPct val="114000"/>
              </a:lnSpc>
            </a:pPr>
            <a:r>
              <a:rPr lang="ru-RU" sz="16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 и фрагментация конструкций выбросной </a:t>
            </a:r>
            <a:r>
              <a:rPr lang="ru-RU" sz="1600" dirty="0" smtClean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трубы.</a:t>
            </a:r>
            <a:endParaRPr lang="ru-RU" sz="1600" dirty="0">
              <a:solidFill>
                <a:srgbClr val="0032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/>
            <a:r>
              <a:rPr lang="ru-RU" sz="16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Демонтированное вентиляционное оборудование и воздуховоды разрезаются на фрагменты 1000×700 мм и сортируются по видам металла в разные контейнеры или пластикатовые пакеты. Упакованные фрагменты металлолома, имеющие радиоактивное загрязнение, транспортируются на участок дезактивации в здание 28. После проведения дезактивации проводится радиометрический контроль поверхностей металлических фрагментов оборудования.</a:t>
            </a:r>
          </a:p>
          <a:p>
            <a:pPr indent="180000"/>
            <a:r>
              <a:rPr lang="ru-RU" sz="16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результатам контроля проводится: 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складирование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чистого металлолома на площадке временного хранения у здания 28 для передачи во ВТОРМЕТ;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не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отмытые фрагменты оборудования направляются на переплавку в здании </a:t>
            </a: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</a:p>
          <a:p>
            <a:pPr indent="180000" algn="just">
              <a:lnSpc>
                <a:spcPct val="114000"/>
              </a:lnSpc>
            </a:pP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 переплавки металлолома в здании 28 образуется шлак – твердые радиоактивные отходы классификации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очень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низкоактивные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отходы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(ОНАО).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39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5631" y="1288911"/>
            <a:ext cx="8621486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Демонтажные работы.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(окончание)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5631" y="1884618"/>
            <a:ext cx="8847117" cy="4563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4000"/>
              </a:lnSpc>
            </a:pPr>
            <a:r>
              <a:rPr lang="ru-RU" b="1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Демонтаж (ликвидация) здания </a:t>
            </a:r>
            <a:r>
              <a:rPr lang="ru-RU" b="1" dirty="0" err="1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endParaRPr lang="ru-RU" dirty="0">
              <a:solidFill>
                <a:srgbClr val="0032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Ликвидация здания осуществляется комбинированным способом. Перекрытие из сборных железобетонных плит демонтируется при помощи автокрана, кирпичные стены, фундаменты и другие конструкции - методом «сноса» при помощи экскаватора – разрушителя.</a:t>
            </a:r>
          </a:p>
          <a:p>
            <a:pPr indent="18000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первую очередь производится демонтаж конструкций надземной части здания, затем демонтаж подземной части зданий и демонтаж подземных коммуникаций. </a:t>
            </a:r>
          </a:p>
          <a:p>
            <a:pPr indent="18000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разрушения отделенных массивных строительных конструкций с целью их разделки для погрузки в автотранспортные средства применяются отбойные молотки,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бетоноломы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перфораторы и другие ручные машины. Погрузку строительного мусора на автосамосвалы предусматривается вести экскаватором-обратная лопата с ковшом вместимостью 0,65 м3.</a:t>
            </a:r>
          </a:p>
          <a:p>
            <a:pPr indent="18000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ликвидации здания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образуются отходы,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незагрязнённые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радиоактивными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веществами, которые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транспортируются на полигон промышленных отходов.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1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6" y="1320669"/>
            <a:ext cx="8562109" cy="67710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Ведомость основных машин и механизмов (или его аналоги</a:t>
            </a:r>
            <a:r>
              <a:rPr lang="ru-RU" sz="19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используемые при выполнении работ по выводу из эксплуатации объекта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81222"/>
              </p:ext>
            </p:extLst>
          </p:nvPr>
        </p:nvGraphicFramePr>
        <p:xfrm>
          <a:off x="427510" y="2138892"/>
          <a:ext cx="8229599" cy="4523791"/>
        </p:xfrm>
        <a:graphic>
          <a:graphicData uri="http://schemas.openxmlformats.org/drawingml/2006/table">
            <a:tbl>
              <a:tblPr/>
              <a:tblGrid>
                <a:gridCol w="4577073"/>
                <a:gridCol w="1849091"/>
                <a:gridCol w="1803435"/>
              </a:tblGrid>
              <a:tr h="323332">
                <a:tc>
                  <a:txBody>
                    <a:bodyPr/>
                    <a:lstStyle/>
                    <a:p>
                      <a:pPr marL="0" indent="448056" algn="just" rtl="0" eaLnBrk="1" fontAlgn="ctr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448056" algn="just" rtl="0" eaLnBrk="1" fontAlgn="ctr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Тип, марка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Количество, шт</a:t>
                      </a: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Экскаватор с ковшом вместимостью 0,5 м³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ЭО-3322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298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Экскаватор –разрушитель с навесным оборудованием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«Komatsu»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ctr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Бульдозер на базе трактора Т-100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ДЗ-53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ctr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Кран автомобильный грузоподъемностью 16 т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КС-4561 А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Кран  автомобильный грузоподъемностью 50 т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err="1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Либхер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Автогидроподъемник 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АГП-12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Автомобили бортовые г/п 8 т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КАМАЗ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Автомобили-самосвалы г/п 10т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КАМАЗ-5511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Компрессоры передвижные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ПКС-5,25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332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Автоцистерна для воды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061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Передвижной сварочный комплекс для ручной резки</a:t>
                      </a:r>
                      <a:endParaRPr lang="ru-RU" sz="1400" b="0" i="0" u="none" strike="noStrike" kern="1200" dirty="0">
                        <a:solidFill>
                          <a:srgbClr val="1C4C6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2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ПГУ-40А или ПГУ-40П</a:t>
                      </a:r>
                      <a:endParaRPr lang="en-US" sz="1200" b="0" i="0" u="none" strike="noStrike" kern="1200" dirty="0">
                        <a:solidFill>
                          <a:srgbClr val="1C4C6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b="0" i="0" u="none" strike="noStrike" kern="1200" dirty="0">
                        <a:solidFill>
                          <a:srgbClr val="1C4C6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18">
                <a:tc>
                  <a:txBody>
                    <a:bodyPr/>
                    <a:lstStyle/>
                    <a:p>
                      <a:pPr marL="0" indent="-73152" algn="l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Аппарата плазменной резки</a:t>
                      </a:r>
                      <a:endParaRPr lang="ru-RU" sz="1400" b="0" i="0" u="none" strike="noStrike" kern="1200" dirty="0">
                        <a:solidFill>
                          <a:srgbClr val="1C4C6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ПУРМ-140</a:t>
                      </a: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u="none" strike="noStrike" kern="1200" dirty="0" smtClean="0">
                          <a:solidFill>
                            <a:srgbClr val="1C4C6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0" i="0" u="none" strike="noStrike" kern="1200" dirty="0">
                        <a:solidFill>
                          <a:srgbClr val="1C4C6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722" marR="61722" marT="8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55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2" y="2000800"/>
            <a:ext cx="3887026" cy="349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4000"/>
              </a:lnSpc>
            </a:pPr>
            <a:r>
              <a:rPr lang="ru-RU" sz="1600" dirty="0">
                <a:solidFill>
                  <a:srgbClr val="003274"/>
                </a:solidFill>
                <a:latin typeface="Arial" charset="0"/>
              </a:rPr>
              <a:t>Объём ОНАО ТРО – 14,95 т / 11,76 м</a:t>
            </a:r>
            <a:r>
              <a:rPr lang="ru-RU" sz="1600" baseline="30000" dirty="0">
                <a:solidFill>
                  <a:srgbClr val="003274"/>
                </a:solidFill>
                <a:latin typeface="Arial" charset="0"/>
              </a:rPr>
              <a:t>3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9382" y="1292914"/>
            <a:ext cx="857398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Объём образующихся радиоактивных отходов (РАО) и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загрязненных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радионуклидами материалов (ЗРМ)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23374"/>
              </p:ext>
            </p:extLst>
          </p:nvPr>
        </p:nvGraphicFramePr>
        <p:xfrm>
          <a:off x="249382" y="2350383"/>
          <a:ext cx="8229600" cy="1879174"/>
        </p:xfrm>
        <a:graphic>
          <a:graphicData uri="http://schemas.openxmlformats.org/drawingml/2006/table">
            <a:tbl>
              <a:tblPr firstRow="1" bandRow="1"/>
              <a:tblGrid>
                <a:gridCol w="2722759"/>
                <a:gridCol w="1410438"/>
                <a:gridCol w="1373644"/>
                <a:gridCol w="1312321"/>
                <a:gridCol w="1410438"/>
              </a:tblGrid>
              <a:tr h="863985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Вид</a:t>
                      </a:r>
                      <a:r>
                        <a:rPr lang="ru-RU" sz="1500" b="0" i="0" u="none" strike="noStrike" kern="1200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ОНАО ТРО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Категория</a:t>
                      </a:r>
                      <a:r>
                        <a:rPr lang="ru-RU" sz="1500" b="0" i="0" u="none" strike="noStrike" kern="1200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РАО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Класс опасности РАО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Единицы измерения 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Количество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всего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</a:tr>
              <a:tr h="57469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Пластикат (покрытие пола)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Шлак </a:t>
                      </a: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от переплавки МОЗРВ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ОНАО ТРО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ОНАО ТРО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 / м</a:t>
                      </a:r>
                      <a:r>
                        <a:rPr lang="ru-RU" sz="1500" b="0" i="0" u="none" strike="noStrike" kern="1200" baseline="300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ru-RU" sz="1500" b="0" i="0" u="none" strike="noStrike" kern="1200" baseline="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ru-RU" sz="17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 / м</a:t>
                      </a:r>
                      <a:r>
                        <a:rPr lang="ru-RU" sz="1500" b="0" i="0" u="none" strike="noStrike" kern="1200" baseline="300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3,45 / 2,16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11,5 / 9,6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</a:tr>
              <a:tr h="440494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spc="0" baseline="0" dirty="0">
                          <a:ln>
                            <a:noFill/>
                          </a:ln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Количество контейнеров ТУК-44 для ОНАО ТРО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328" marR="66328" marT="921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шт.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49382" y="4579140"/>
            <a:ext cx="3541034" cy="408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3274"/>
                </a:solidFill>
              </a:rPr>
              <a:t>Объём ЗРМ ТО – 149,66 т / 97,5 м</a:t>
            </a:r>
            <a:r>
              <a:rPr lang="ru-RU" baseline="30000" dirty="0">
                <a:solidFill>
                  <a:srgbClr val="003274"/>
                </a:solidFill>
              </a:rPr>
              <a:t>3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449985"/>
              </p:ext>
            </p:extLst>
          </p:nvPr>
        </p:nvGraphicFramePr>
        <p:xfrm>
          <a:off x="168442" y="5024803"/>
          <a:ext cx="8229600" cy="1827482"/>
        </p:xfrm>
        <a:graphic>
          <a:graphicData uri="http://schemas.openxmlformats.org/drawingml/2006/table">
            <a:tbl>
              <a:tblPr firstRow="1" bandRow="1"/>
              <a:tblGrid>
                <a:gridCol w="2722759"/>
                <a:gridCol w="1410438"/>
                <a:gridCol w="1373644"/>
                <a:gridCol w="1312321"/>
                <a:gridCol w="1410438"/>
              </a:tblGrid>
              <a:tr h="916084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Вид</a:t>
                      </a:r>
                      <a:r>
                        <a:rPr lang="ru-RU" sz="1500" b="0" i="0" u="none" strike="noStrike" kern="1200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ЗРМ ТО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Категория</a:t>
                      </a:r>
                      <a:r>
                        <a:rPr lang="ru-RU" sz="1500" b="0" i="0" u="none" strike="noStrike" kern="1200" baseline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ТО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Класс опасности ТО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baseline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Единицы измерения 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Количество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всего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</a:tr>
              <a:tr h="80583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Линолеум ПВХ (покрытие пола), штукатурка стен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Загрязненный грунт у здания</a:t>
                      </a:r>
                      <a:endParaRPr lang="ru-RU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ЗРМ ТО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b="0" i="0" u="none" strike="noStrike" kern="1200" dirty="0" smtClean="0">
                        <a:solidFill>
                          <a:srgbClr val="41414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ЗРМ </a:t>
                      </a: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ТО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b="0" i="0" u="none" strike="noStrike" kern="1200" dirty="0" smtClean="0">
                        <a:solidFill>
                          <a:srgbClr val="41414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 / м</a:t>
                      </a:r>
                      <a:r>
                        <a:rPr lang="ru-RU" sz="1500" b="0" i="0" u="none" strike="noStrike" kern="1200" baseline="300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ru-RU" sz="1500" b="0" i="0" u="none" strike="noStrike" kern="1200" baseline="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ru-RU" sz="17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b="0" i="0" u="none" strike="noStrike" kern="1200" dirty="0" smtClean="0">
                        <a:solidFill>
                          <a:srgbClr val="41414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 / м</a:t>
                      </a:r>
                      <a:r>
                        <a:rPr lang="ru-RU" sz="1500" b="0" i="0" u="none" strike="noStrike" kern="1200" baseline="300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49,66 / 35,5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b="0" i="0" u="none" strike="noStrike" kern="1200" dirty="0" smtClean="0">
                        <a:solidFill>
                          <a:srgbClr val="41414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0" i="0" u="none" strike="noStrike" kern="1200" dirty="0" smtClean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100 </a:t>
                      </a:r>
                      <a:r>
                        <a:rPr lang="ru-RU" sz="15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/ 62</a:t>
                      </a:r>
                      <a:endParaRPr lang="ru-RU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38" marR="88438" marT="44219" marB="4421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89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1284905"/>
            <a:ext cx="8573985" cy="46166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70C0"/>
                </a:solidFill>
              </a:rPr>
              <a:t>Объём строительных отходов, металлолома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831071"/>
              </p:ext>
            </p:extLst>
          </p:nvPr>
        </p:nvGraphicFramePr>
        <p:xfrm>
          <a:off x="433449" y="1864425"/>
          <a:ext cx="8229600" cy="4404833"/>
        </p:xfrm>
        <a:graphic>
          <a:graphicData uri="http://schemas.openxmlformats.org/drawingml/2006/table">
            <a:tbl>
              <a:tblPr firstRow="1" bandRow="1"/>
              <a:tblGrid>
                <a:gridCol w="3604161"/>
                <a:gridCol w="1401289"/>
                <a:gridCol w="802060"/>
                <a:gridCol w="1211045"/>
                <a:gridCol w="1211045"/>
              </a:tblGrid>
              <a:tr h="677481">
                <a:tc rowSpan="2"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Количество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Всего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Комплекс  здания 18 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– бывшая ЦНИЛ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8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Здание 18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Вентцентр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96D1"/>
                    </a:solidFill>
                  </a:tcPr>
                </a:tc>
              </a:tr>
              <a:tr h="398750">
                <a:tc>
                  <a:txBody>
                    <a:bodyPr/>
                    <a:lstStyle/>
                    <a:p>
                      <a:pPr marL="0" indent="0" algn="l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Масса «чистого» чёрного металла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740" marR="59740" marT="83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>
                          <a:ln>
                            <a:noFill/>
                          </a:ln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48,6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26,8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21,8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</a:tr>
              <a:tr h="398750">
                <a:tc>
                  <a:txBody>
                    <a:bodyPr/>
                    <a:lstStyle/>
                    <a:p>
                      <a:pPr marL="0" indent="0" algn="l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Масса отмытого металла после дезактивации</a:t>
                      </a:r>
                    </a:p>
                  </a:txBody>
                  <a:tcPr marL="59740" marR="59740" marT="83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т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198,0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190,8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</a:tr>
              <a:tr h="86997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i="0" u="none" strike="noStrike" kern="1200" spc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Масса металлических отходов. загрязненных радионуклидами (МОЗРВ), направляемых на переплавку</a:t>
                      </a:r>
                      <a:endParaRPr lang="ru-RU" sz="16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740" marR="59740" marT="83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т</a:t>
                      </a:r>
                      <a:endParaRPr lang="ru-RU" sz="16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  <a:endParaRPr lang="ru-RU" sz="16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  <a:endParaRPr lang="ru-RU" sz="16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  <a:endParaRPr lang="ru-RU" sz="16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8"/>
                    </a:solidFill>
                  </a:tcPr>
                </a:tc>
              </a:tr>
              <a:tr h="1160072">
                <a:tc>
                  <a:txBody>
                    <a:bodyPr/>
                    <a:lstStyle/>
                    <a:p>
                      <a:pPr marL="0" indent="0" algn="l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i="0" u="none" strike="noStrike" kern="12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Строительные отходы «чистые»  (полы, кровля, стены, ленточные фундаменты, опоры газохода) от ликвидации венцентра В-4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740" marR="59740" marT="83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spc="0" baseline="0">
                          <a:ln>
                            <a:noFill/>
                          </a:ln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т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760,85</a:t>
                      </a:r>
                      <a:endParaRPr lang="ru-RU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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</a:rPr>
                        <a:t>760,85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398" marR="80398" marT="40199" marB="4019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FE5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71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2" y="1288910"/>
            <a:ext cx="8585860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Обращение с ОНАО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 (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380" y="1970340"/>
            <a:ext cx="88352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 соответствии с требованиями Постановления Правительства РФ от 19 октября  2012 г. № 1069 </a:t>
            </a:r>
            <a:b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«О критериях отнесения твёрдых, жидких и газообразных отходов к радиоактивным отходам, критериях отнесения радиоактивных отходов к особым радиоактивным отходам и к удаляемым радиоактивным отходам и критериях классификации удаляемых радиоактивных отходов» ОНАО ТРО – IV класс токсической опасности.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Для размещения на временное хранение контейнеров с ОНАО ТРО на территории здания 18, на период вывода зданий из эксплуатации, предусмотрен пункт промежуточного временного хранения радиоактивных отходов для накопления в ТУК-44.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График вывоза партий РАО (ОНАО ТРО) с площадки промежуточного хранения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разрабатывается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ПАО «НЗХК» в период вывода зданий из эксплуатации. 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Вновь приобретаемые контейнеры для временного хранения ОНАО ТРО должны соответствовать требованиям правовых актов в области промышленной безопасности и иметь сертификат соответствия.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Образующиеся при выводе из эксплуатации загрязнённые радионуклидами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пластикат и шлак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от переплавки МОЗРВ предварительно сортируются на месте образования по уровню мощности дозы гамма-излучения в соответствии с пунктом 4.17 «Инструкции по радиационной безопасности при сборе, временном хранении, передаче на «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Хвостохранилище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 радиоактивных отходов и загрязненных радионуклидами материалов», № 154-36-2013 от 26.09.2013г. ОНАО ТРО загружаются в контейнер ТУК-44 с предварительно вставленными в них полиэтиленовыми мешками и направляются на измерение удельной активности, определения категории и класса РАО (паспортизацию). Методики контроля характеристик РАО должны быть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метрологически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аттестованы в установленном порядке, приборы внесены в реестр средств измерения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  <a:endParaRPr lang="ru-RU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2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32" y="1288910"/>
            <a:ext cx="8562110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Обращение с ОНАО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 (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продолжение)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132" y="1720840"/>
            <a:ext cx="85621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Каждая упаковка, отнесённая к категории 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очень </a:t>
            </a:r>
            <a:r>
              <a:rPr lang="ru-RU" sz="13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низкоактивные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отходы (ОНАО) 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должна быть снабжена маркировкой в соответствии с НП-020-15 «Сбор, переработка, хранение и кондиционирование твёрдых радиоактивных отходов. Требования безопасности» содержащей основные сведения, необходимые для её идентификации: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знак радиационной опасности;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индивидуальный номер упаковки РАО;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3132" y="2984733"/>
            <a:ext cx="856211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дата загрузки;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мощность дозы на поверхности;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общая активность упаковки РАО;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масса нетто и брутто упаковки.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Наименование видов контроля, параметров, методов и средств определения и контроля характеристик РАО на ПАО «НЗХК» приводятся в: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Инструкции «Система обращения с РАО и оборотами в ОАО «НЗХК», № 21/36-00/66-дсп от 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30.10.2014;</a:t>
            </a:r>
            <a:endParaRPr lang="ru-RU" sz="135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«Инструкция по радиационной безопасности при сборе, временном хранении, передаче на «</a:t>
            </a:r>
            <a:r>
              <a:rPr lang="ru-RU" sz="135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Хвостохранилище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 радиоактивных отходов и загрязнённых радионуклидами материалов», 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№ 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154-36-2013 от 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26.09.2013.</a:t>
            </a:r>
            <a:endParaRPr lang="ru-RU" sz="135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Передача ОНАО 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ТРО на 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временное хранение на площадку № 2 «</a:t>
            </a:r>
            <a:r>
              <a:rPr lang="ru-RU" sz="135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«НЗХК», по два контейнера на </a:t>
            </a:r>
            <a:r>
              <a:rPr lang="ru-RU" sz="135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европоддоне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осуществляется в соответствии с «Регламентом обращения с радиоактивными отходами, размещенными на площадке № 2 «</a:t>
            </a:r>
            <a:r>
              <a:rPr lang="ru-RU" sz="135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3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 и обоснование возможности для их размещения», разработанным цехом № 36 ПАО «НЗХК». В дальнейшем, размещённые на временное хранение на площадке № 2 ОНАО ТРО в ТУК-44 передаются в специализированную организацию на временное хранение с целью их кондиционирования с приведением их к критериям приемлемости для </a:t>
            </a:r>
            <a:r>
              <a:rPr lang="ru-RU" sz="13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последующей передаче Национальному оператору. </a:t>
            </a:r>
            <a:endParaRPr lang="ru-RU" sz="135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26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252028" y="1295144"/>
            <a:ext cx="8574980" cy="101566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Исходные данные, отчётная документация по 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результатам комплексного инженерного и радиационного обследования, правоустанавливающие документы (начало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52028" y="2536176"/>
            <a:ext cx="8891972" cy="3974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 defTabSz="360000">
              <a:lnSpc>
                <a:spcPct val="113000"/>
              </a:lnSpc>
              <a:tabLst>
                <a:tab pos="360000" algn="l"/>
              </a:tabLst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Исходные данные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180000" algn="just">
              <a:lnSpc>
                <a:spcPct val="113000"/>
              </a:lnSpc>
            </a:pP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Задание на проектирование «Вывод из эксплуатации здания» 18 ПАО «Новосибирский завод химконцентратов» соответствует Заданию на проектирование, утвержденному Директором по государственной политике в области РАО, ОЯТ и ВЭ ЯРОО 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Госкорпорации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Росатом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Крюковым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О.В.;</a:t>
            </a:r>
          </a:p>
          <a:p>
            <a:pPr indent="180000" algn="just">
              <a:lnSpc>
                <a:spcPct val="113000"/>
              </a:lnSpc>
            </a:pP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Приказ № 1/645-П от 15.07.2014 г. 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Госкорпорации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Росатом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«Об утверждении Концепции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вывода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эксплуатации ядерных установок, радиационных источников и пунктов хранения»;</a:t>
            </a:r>
          </a:p>
          <a:p>
            <a:pPr indent="180000" algn="just">
              <a:lnSpc>
                <a:spcPct val="113000"/>
              </a:lnSpc>
              <a:spcAft>
                <a:spcPts val="900"/>
              </a:spcAft>
            </a:pP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Программа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вывода из эксплуатации здания 18 ПАО «НЗХК» от 15.11.2016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21/32-30-дсп/636. </a:t>
            </a:r>
          </a:p>
          <a:p>
            <a:pPr indent="180000" algn="just">
              <a:lnSpc>
                <a:spcPct val="113000"/>
              </a:lnSpc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Отчётная документация по результатам комплексного инженерного и радиационного обследования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180000" algn="just">
              <a:lnSpc>
                <a:spcPct val="113000"/>
              </a:lnSpc>
              <a:spcBef>
                <a:spcPts val="0"/>
              </a:spcBef>
              <a:spcAft>
                <a:spcPts val="900"/>
              </a:spcAft>
              <a:buFontTx/>
              <a:buChar char="-"/>
            </a:pP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Комплексное инженерное и радиационное обследование здания 18 (ООО «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СибСтройЭкспертиза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 ЛЯРБООС и ПС, цех № 36 ПАО «НЗХК»).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21/32-30-дсп/151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28.05.2016 г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ПАО «НЗХК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17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506" y="1288910"/>
            <a:ext cx="8562110" cy="430887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Обращение с ОНАО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 (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окончание)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379" y="1828409"/>
            <a:ext cx="8562110" cy="4439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Обращение с ОНАО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ТРО.</a:t>
            </a: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 Механическая дезактивация – удаление поверхностного слоя, половых покрытий;</a:t>
            </a: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Сортировка (радиационный контроль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 Упаковка в контейнеры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ТУК-44.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4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Паспортизация.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5 Складирование контейнеров ТУК-44 на площадке временного хранения на территории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здания 18 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один ярус по высоте, по два контейнера на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европоддоне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6 Транспортирование специализированной организацией контейнеров ТУК-44 на площадку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 №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7 Направление в специализированную организацию контейнеров ТУК-44 с ОНАО ТРО (силами и средствами специализированной организации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8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Временное хранение ОНАО ТРО в специализированной организации с целью их кондиционирования с приведением их к критериям приемлемости для последующего захоронения у Национального оператора.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75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1320531"/>
            <a:ext cx="8538359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Обращение с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загрязненными радионуклидами материалами (ЗРМ)</a:t>
            </a:r>
            <a:endParaRPr lang="ru-RU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1256" y="1751418"/>
            <a:ext cx="85383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Вывоз загрязнённых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радионуклидами материалов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(ЗРМ)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строительных 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отходов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 площадки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здания 18 на площадку № 1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 осуществляется специализированной (лицензированной) организацией, после проведения дозиметрического контроля и оформления сопроводительных документов, по заранее утверждённому маршруту спецтранспортом имеющим санитарно-эпидемиологическое заключение. В дальнейшем, размещённые на временное хранение на площадке №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строительные отходы ЗРМ используются при консервации секции № 2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».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Обращение с ЗРМ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 Механическая дезактивация – удаление поверхностного слоя, половых покрытий и штукатурки стен;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 Сортировка (радиационный контроль);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 Складирование в отвал для временного хранения;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4 Оформление сопроводительных документов;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5 Транспортирование специализированной организацией строительных отходов (ЗРМ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 на площадку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№ 1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«НЗХК»;</a:t>
            </a:r>
          </a:p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6 Использование строительных отходов при консервации секции № 2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7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8" y="1296780"/>
            <a:ext cx="8573984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Маршрут транспортировки ОНАО ТРО и ЗРМ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1258" y="1911398"/>
            <a:ext cx="85739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Транспортировка контейнеров ТУК-44 с ОНАО ТРО и загрязнённых радионуклидами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строительных 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отходов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(ЗРМ)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 площадок временного хранения с территории здания 18 на промышленной площадке ПАО «НЗХК осуществляется специализированным автомобильным транспортом по утверждённому маршруту.</a:t>
            </a:r>
          </a:p>
          <a:p>
            <a:pPr indent="180000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 площадок временного хранения в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зоне контролируемого доступа (ЗКД),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после проведения дозиметрического контроля, с сопроводительными документами автомобильный транспорт следует по маршруту: 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территория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промышленной площадки ПАО «НЗХК» АКПП «Север» - ул.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Тайгинская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–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ул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 Железнодорожная – Восточное шоссе –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 ПАО «НЗХК» площадки временного хранения № 1, 2.</a:t>
            </a:r>
          </a:p>
          <a:p>
            <a:pPr indent="180000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На территории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Хвостохранилища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», через КПП: </a:t>
            </a: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контейнеры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ТУК-44 с ОНАО ТРО транспортируются к площадке № 2 и разгружаются на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европоддоне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по два контейнера; </a:t>
            </a: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indent="180000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загрязнённые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радионуклидами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строительные  отходы - ЗРМ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транспортируется к площадке № 1 и сгружается в отвал.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86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32" y="1296781"/>
            <a:ext cx="8573985" cy="43088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Благоустройство и озеленение территории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131" y="1983331"/>
            <a:ext cx="8573985" cy="2302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kern="0" dirty="0">
                <a:solidFill>
                  <a:srgbClr val="003274"/>
                </a:solidFill>
                <a:latin typeface="Arial"/>
              </a:rPr>
              <a:t>Благоустройство и озеленение территории в пределах периметров строительных площадок зданий 18 и </a:t>
            </a:r>
            <a:r>
              <a:rPr lang="ru-RU" kern="0" dirty="0" err="1">
                <a:solidFill>
                  <a:srgbClr val="003274"/>
                </a:solidFill>
                <a:latin typeface="Arial"/>
              </a:rPr>
              <a:t>вентцентра</a:t>
            </a:r>
            <a:r>
              <a:rPr lang="ru-RU" kern="0" dirty="0">
                <a:solidFill>
                  <a:srgbClr val="003274"/>
                </a:solidFill>
                <a:latin typeface="Arial"/>
              </a:rPr>
              <a:t> В-4 включает в себя:</a:t>
            </a:r>
          </a:p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kern="0" dirty="0">
                <a:solidFill>
                  <a:srgbClr val="003274"/>
                </a:solidFill>
                <a:latin typeface="Arial"/>
              </a:rPr>
              <a:t>- засыпку котлованов у здания 18 </a:t>
            </a:r>
            <a:r>
              <a:rPr lang="ru-RU" kern="0" dirty="0" smtClean="0">
                <a:solidFill>
                  <a:srgbClr val="003274"/>
                </a:solidFill>
                <a:latin typeface="Arial"/>
              </a:rPr>
              <a:t>и </a:t>
            </a:r>
            <a:r>
              <a:rPr lang="ru-RU" kern="0" dirty="0" err="1" smtClean="0">
                <a:solidFill>
                  <a:srgbClr val="003274"/>
                </a:solidFill>
                <a:latin typeface="Arial"/>
              </a:rPr>
              <a:t>вентцента</a:t>
            </a:r>
            <a:r>
              <a:rPr lang="ru-RU" kern="0" dirty="0" smtClean="0">
                <a:solidFill>
                  <a:srgbClr val="003274"/>
                </a:solidFill>
                <a:latin typeface="Arial"/>
              </a:rPr>
              <a:t> «чистым</a:t>
            </a:r>
            <a:r>
              <a:rPr lang="ru-RU" kern="0" dirty="0">
                <a:solidFill>
                  <a:srgbClr val="003274"/>
                </a:solidFill>
                <a:latin typeface="Arial"/>
              </a:rPr>
              <a:t>» грунтом;</a:t>
            </a:r>
          </a:p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kern="0" dirty="0">
                <a:solidFill>
                  <a:srgbClr val="003274"/>
                </a:solidFill>
                <a:latin typeface="Arial"/>
              </a:rPr>
              <a:t>- восстановление плодородного слоя земли </a:t>
            </a:r>
            <a:r>
              <a:rPr lang="ru-RU" kern="0" dirty="0" smtClean="0">
                <a:solidFill>
                  <a:srgbClr val="003274"/>
                </a:solidFill>
                <a:latin typeface="Arial"/>
              </a:rPr>
              <a:t>с </a:t>
            </a:r>
            <a:r>
              <a:rPr lang="ru-RU" kern="0" dirty="0">
                <a:solidFill>
                  <a:srgbClr val="003274"/>
                </a:solidFill>
                <a:latin typeface="Arial"/>
              </a:rPr>
              <a:t>внесением растительного слоя </a:t>
            </a:r>
            <a:r>
              <a:rPr lang="ru-RU" kern="0" dirty="0" smtClean="0">
                <a:solidFill>
                  <a:srgbClr val="003274"/>
                </a:solidFill>
                <a:latin typeface="Arial"/>
              </a:rPr>
              <a:t> </a:t>
            </a:r>
            <a:r>
              <a:rPr lang="ru-RU" kern="0" dirty="0">
                <a:solidFill>
                  <a:srgbClr val="003274"/>
                </a:solidFill>
                <a:latin typeface="Arial"/>
              </a:rPr>
              <a:t>высотой 0,15 м </a:t>
            </a:r>
            <a:r>
              <a:rPr lang="ru-RU" kern="0" dirty="0" smtClean="0">
                <a:solidFill>
                  <a:srgbClr val="003274"/>
                </a:solidFill>
                <a:latin typeface="Arial"/>
              </a:rPr>
              <a:t>и </a:t>
            </a:r>
            <a:r>
              <a:rPr lang="ru-RU" kern="0" dirty="0">
                <a:solidFill>
                  <a:srgbClr val="003274"/>
                </a:solidFill>
                <a:latin typeface="Arial"/>
              </a:rPr>
              <a:t>посевом трав.</a:t>
            </a:r>
          </a:p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kern="0" dirty="0">
                <a:solidFill>
                  <a:srgbClr val="003274"/>
                </a:solidFill>
                <a:latin typeface="Arial"/>
              </a:rPr>
              <a:t>Данный комплекс работ предусматривает улучшение условий окружающей среды. 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6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584704" y="3499104"/>
            <a:ext cx="4172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СПАСИБО ЗА ВНИМАНИЕ!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52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507" y="1296781"/>
            <a:ext cx="8573984" cy="43088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работ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7507" y="1727668"/>
            <a:ext cx="8680862" cy="5003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dirty="0">
                <a:solidFill>
                  <a:srgbClr val="003274"/>
                </a:solidFill>
                <a:latin typeface="Arial"/>
              </a:rPr>
              <a:t>Стоимость работ по демонтажу технологического оборудования, дезактивации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здания 18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, сносу </a:t>
            </a:r>
            <a:r>
              <a:rPr lang="ru-RU" sz="1400" kern="0" dirty="0" err="1" smtClean="0">
                <a:solidFill>
                  <a:srgbClr val="003274"/>
                </a:solidFill>
                <a:latin typeface="Arial"/>
              </a:rPr>
              <a:t>вентцентра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, обращения с 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отходами, благоустройству и озеленению территории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– </a:t>
            </a:r>
            <a:r>
              <a:rPr lang="ru-RU" sz="1400" kern="0" dirty="0" smtClean="0">
                <a:solidFill>
                  <a:srgbClr val="FF0000"/>
                </a:solidFill>
                <a:latin typeface="Arial"/>
              </a:rPr>
              <a:t>27 839,73 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тыс. руб. с НДС, в том числе:</a:t>
            </a:r>
          </a:p>
          <a:p>
            <a:pPr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dirty="0" smtClean="0">
                <a:solidFill>
                  <a:schemeClr val="tx2">
                    <a:lumMod val="50000"/>
                  </a:schemeClr>
                </a:solidFill>
                <a:latin typeface="Arial"/>
              </a:rPr>
              <a:t>-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стоимость 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работ по упаковке ОНАО ТРО в контейнеры ТУК-44, паспортизацию, транспортировку на площадку № 2 временного хранения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ОНАО на 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территории «</a:t>
            </a:r>
            <a:r>
              <a:rPr lang="ru-RU" sz="1400" kern="0" dirty="0" err="1">
                <a:solidFill>
                  <a:srgbClr val="003274"/>
                </a:solidFill>
                <a:latin typeface="Arial"/>
              </a:rPr>
              <a:t>Хвостохранилища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ПАО «НЗХК» - </a:t>
            </a:r>
            <a:r>
              <a:rPr lang="ru-RU" sz="1400" kern="0" dirty="0" smtClean="0">
                <a:solidFill>
                  <a:srgbClr val="FF0000"/>
                </a:solidFill>
                <a:latin typeface="Arial"/>
              </a:rPr>
              <a:t>45,92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тыс</a:t>
            </a:r>
            <a:r>
              <a:rPr lang="ru-RU" sz="1400" kern="0" dirty="0">
                <a:solidFill>
                  <a:srgbClr val="003274"/>
                </a:solidFill>
                <a:latin typeface="Arial"/>
              </a:rPr>
              <a:t>. руб. с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НДС;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spc="-10" dirty="0" smtClean="0">
                <a:solidFill>
                  <a:schemeClr val="tx2">
                    <a:lumMod val="75000"/>
                  </a:schemeClr>
                </a:solidFill>
                <a:latin typeface="Arial"/>
              </a:rPr>
              <a:t>    - стоимость </a:t>
            </a:r>
            <a:r>
              <a:rPr lang="ru-RU" sz="1400" kern="0" spc="-10" dirty="0">
                <a:solidFill>
                  <a:schemeClr val="tx2">
                    <a:lumMod val="75000"/>
                  </a:schemeClr>
                </a:solidFill>
                <a:latin typeface="Arial"/>
              </a:rPr>
              <a:t>работ по обращению со строительными отходами ЗРМ (фрагментированные покрытия полов, грунт), включая транспортировку на площадку № 1 временного хранения ЗРМ на «</a:t>
            </a:r>
            <a:r>
              <a:rPr lang="ru-RU" sz="1400" kern="0" spc="-10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Хвостохранилище</a:t>
            </a:r>
            <a:r>
              <a:rPr lang="ru-RU" sz="1400" kern="0" spc="-10" dirty="0">
                <a:solidFill>
                  <a:schemeClr val="tx2">
                    <a:lumMod val="75000"/>
                  </a:schemeClr>
                </a:solidFill>
                <a:latin typeface="Arial"/>
              </a:rPr>
              <a:t>» ПАО «НЗХК» - </a:t>
            </a:r>
            <a:r>
              <a:rPr lang="ru-RU" sz="1400" kern="0" spc="-10" dirty="0" smtClean="0">
                <a:solidFill>
                  <a:srgbClr val="FF0000"/>
                </a:solidFill>
                <a:latin typeface="Arial"/>
              </a:rPr>
              <a:t>19.33</a:t>
            </a:r>
            <a:r>
              <a:rPr lang="ru-RU" sz="1400" kern="0" spc="-1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400" kern="0" spc="-10" dirty="0">
                <a:solidFill>
                  <a:schemeClr val="tx2">
                    <a:lumMod val="75000"/>
                  </a:schemeClr>
                </a:solidFill>
                <a:latin typeface="Arial"/>
              </a:rPr>
              <a:t>тыс. руб. с </a:t>
            </a:r>
            <a:r>
              <a:rPr lang="ru-RU" sz="1400" kern="0" spc="-10" dirty="0" smtClean="0">
                <a:solidFill>
                  <a:schemeClr val="tx2">
                    <a:lumMod val="75000"/>
                  </a:schemeClr>
                </a:solidFill>
                <a:latin typeface="Arial"/>
              </a:rPr>
              <a:t>НДС;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spc="-10" dirty="0">
                <a:solidFill>
                  <a:schemeClr val="tx2">
                    <a:lumMod val="75000"/>
                  </a:schemeClr>
                </a:solidFill>
                <a:latin typeface="Arial"/>
              </a:rPr>
              <a:t>    - </a:t>
            </a:r>
            <a:r>
              <a:rPr lang="ru-RU" sz="1400" kern="0" spc="-10" dirty="0" smtClean="0">
                <a:solidFill>
                  <a:schemeClr val="tx2">
                    <a:lumMod val="75000"/>
                  </a:schemeClr>
                </a:solidFill>
                <a:latin typeface="Arial"/>
              </a:rPr>
              <a:t>стоимость </a:t>
            </a:r>
            <a:r>
              <a:rPr lang="ru-RU" sz="1400" kern="0" spc="-10" dirty="0">
                <a:solidFill>
                  <a:schemeClr val="tx2">
                    <a:lumMod val="75000"/>
                  </a:schemeClr>
                </a:solidFill>
                <a:latin typeface="Arial"/>
              </a:rPr>
              <a:t>работ по благоустройству и озеленению территории – </a:t>
            </a:r>
            <a:r>
              <a:rPr lang="ru-RU" sz="1400" kern="0" spc="-10" dirty="0">
                <a:solidFill>
                  <a:srgbClr val="FF0000"/>
                </a:solidFill>
                <a:latin typeface="Arial"/>
              </a:rPr>
              <a:t>708,1</a:t>
            </a:r>
            <a:r>
              <a:rPr lang="ru-RU" sz="1400" kern="0" spc="-10" dirty="0">
                <a:solidFill>
                  <a:schemeClr val="tx2">
                    <a:lumMod val="75000"/>
                  </a:schemeClr>
                </a:solidFill>
                <a:latin typeface="Arial"/>
              </a:rPr>
              <a:t> тыс. руб. с НДС</a:t>
            </a:r>
            <a:r>
              <a:rPr lang="ru-RU" sz="1400" kern="0" spc="-10" dirty="0" smtClean="0">
                <a:solidFill>
                  <a:schemeClr val="tx2">
                    <a:lumMod val="75000"/>
                  </a:schemeClr>
                </a:solidFill>
                <a:latin typeface="Arial"/>
              </a:rPr>
              <a:t>.</a:t>
            </a:r>
            <a:endParaRPr lang="ru-RU" sz="1400" kern="0" spc="-10" dirty="0">
              <a:solidFill>
                <a:schemeClr val="tx2">
                  <a:lumMod val="75000"/>
                </a:schemeClr>
              </a:solidFill>
              <a:latin typeface="Arial"/>
            </a:endParaRPr>
          </a:p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dirty="0">
                <a:solidFill>
                  <a:srgbClr val="003274"/>
                </a:solidFill>
                <a:latin typeface="Arial"/>
              </a:rPr>
              <a:t>Стоимость работ по переработке (дезактивации), металлических отходов, загрязненных радионуклидами (МОЗРВ) </a:t>
            </a:r>
            <a:r>
              <a:rPr lang="ru-RU" sz="1400" kern="0" dirty="0" smtClean="0">
                <a:solidFill>
                  <a:srgbClr val="003274"/>
                </a:solidFill>
                <a:latin typeface="Arial"/>
              </a:rPr>
              <a:t>– </a:t>
            </a:r>
            <a:r>
              <a:rPr lang="ru-RU" sz="1400" kern="0" dirty="0" smtClean="0">
                <a:solidFill>
                  <a:srgbClr val="FF0000"/>
                </a:solidFill>
                <a:latin typeface="Arial"/>
              </a:rPr>
              <a:t>18 646,96 </a:t>
            </a:r>
            <a:r>
              <a:rPr lang="ru-RU" sz="1400" kern="0" dirty="0">
                <a:solidFill>
                  <a:schemeClr val="tx2">
                    <a:lumMod val="50000"/>
                  </a:schemeClr>
                </a:solidFill>
                <a:latin typeface="Arial"/>
              </a:rPr>
              <a:t>тыс. руб. с НДС. </a:t>
            </a:r>
          </a:p>
          <a:p>
            <a:pPr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dirty="0">
                <a:solidFill>
                  <a:srgbClr val="003274"/>
                </a:solidFill>
                <a:latin typeface="Arial"/>
              </a:rPr>
              <a:t>Стоимость работ по переработке (переплавке), металлических отходов, загрязненных радионуклидами (МОЗРВ) - </a:t>
            </a:r>
            <a:r>
              <a:rPr lang="ru-RU" sz="1400" kern="0" dirty="0">
                <a:solidFill>
                  <a:srgbClr val="FF0000"/>
                </a:solidFill>
                <a:latin typeface="Arial"/>
              </a:rPr>
              <a:t>13 726,80 </a:t>
            </a:r>
            <a:r>
              <a:rPr lang="ru-RU" sz="1400" kern="0" dirty="0">
                <a:solidFill>
                  <a:schemeClr val="tx2">
                    <a:lumMod val="50000"/>
                  </a:schemeClr>
                </a:solidFill>
                <a:latin typeface="Arial"/>
              </a:rPr>
              <a:t>тыс. руб. с НДС. </a:t>
            </a:r>
          </a:p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spc="-40" dirty="0" smtClean="0">
                <a:solidFill>
                  <a:srgbClr val="003274"/>
                </a:solidFill>
                <a:latin typeface="Arial"/>
              </a:rPr>
              <a:t>Стоимость </a:t>
            </a:r>
            <a:r>
              <a:rPr lang="ru-RU" sz="1400" kern="0" spc="-40" dirty="0">
                <a:solidFill>
                  <a:srgbClr val="003274"/>
                </a:solidFill>
                <a:latin typeface="Arial"/>
              </a:rPr>
              <a:t>передачи ОНАО ТРО (отходы 4 класса опасности) в контейнерах ТУК-44 с площадки № 2 «</a:t>
            </a:r>
            <a:r>
              <a:rPr lang="ru-RU" sz="1400" kern="0" spc="-40" dirty="0" err="1">
                <a:solidFill>
                  <a:srgbClr val="003274"/>
                </a:solidFill>
                <a:latin typeface="Arial"/>
              </a:rPr>
              <a:t>Хвостохранилища</a:t>
            </a:r>
            <a:r>
              <a:rPr lang="ru-RU" sz="1400" kern="0" spc="-40" dirty="0">
                <a:solidFill>
                  <a:srgbClr val="003274"/>
                </a:solidFill>
                <a:latin typeface="Arial"/>
              </a:rPr>
              <a:t>» в специализированную организацию на временное хранение с целью их кондиционирования с приведением их к критериям приемлемости для </a:t>
            </a:r>
            <a:r>
              <a:rPr lang="ru-RU" sz="1400" kern="0" spc="-40" dirty="0" smtClean="0">
                <a:solidFill>
                  <a:srgbClr val="003274"/>
                </a:solidFill>
                <a:latin typeface="Arial"/>
              </a:rPr>
              <a:t>последующей передачи Национальному оператору по обращению с РАО – </a:t>
            </a:r>
            <a:r>
              <a:rPr lang="ru-RU" sz="1400" kern="0" spc="-40" dirty="0" smtClean="0">
                <a:solidFill>
                  <a:srgbClr val="FF0000"/>
                </a:solidFill>
                <a:latin typeface="Arial"/>
              </a:rPr>
              <a:t>42 122,25 </a:t>
            </a:r>
            <a:r>
              <a:rPr lang="ru-RU" sz="1400" kern="0" spc="-40" dirty="0" smtClean="0">
                <a:solidFill>
                  <a:srgbClr val="003274"/>
                </a:solidFill>
                <a:latin typeface="Arial"/>
              </a:rPr>
              <a:t>тыс</a:t>
            </a:r>
            <a:r>
              <a:rPr lang="ru-RU" sz="1400" kern="0" spc="-40" dirty="0">
                <a:solidFill>
                  <a:srgbClr val="003274"/>
                </a:solidFill>
                <a:latin typeface="Arial"/>
              </a:rPr>
              <a:t>. </a:t>
            </a:r>
            <a:r>
              <a:rPr lang="ru-RU" sz="1400" kern="0" spc="-40" dirty="0" smtClean="0">
                <a:solidFill>
                  <a:srgbClr val="003274"/>
                </a:solidFill>
                <a:latin typeface="Arial"/>
              </a:rPr>
              <a:t>руб.</a:t>
            </a:r>
          </a:p>
          <a:p>
            <a:pPr lvl="0" indent="18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Общая 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сметная стоимость работ по выводу из эксплуатации здания 18 и ликвидации </a:t>
            </a:r>
            <a:r>
              <a:rPr lang="ru-RU" sz="1400" kern="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вентцентра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В-4 – </a:t>
            </a:r>
            <a:r>
              <a:rPr lang="ru-RU" sz="1400" kern="0" dirty="0" smtClean="0">
                <a:solidFill>
                  <a:srgbClr val="FF0000"/>
                </a:solidFill>
                <a:latin typeface="Arial"/>
              </a:rPr>
              <a:t>102 335,75 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тыс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. руб. с НДС.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27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608" y="2627355"/>
            <a:ext cx="8583168" cy="4230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lnSpc>
                <a:spcPct val="113000"/>
              </a:lnSpc>
            </a:pP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Правоустанавливающие документы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180000" algn="just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купли-продажи земельного участка, № 4310 от 14.08.2008 г.;</a:t>
            </a:r>
          </a:p>
          <a:p>
            <a:pPr indent="180000" algn="just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Градостроительный план земельного участка №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543030006347, кадастровый номер 54:35:041720:372, утвержденный Постановлением Мэрии г. Новосибирска от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10.11.2015 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6553;</a:t>
            </a:r>
          </a:p>
          <a:p>
            <a:pPr indent="180000" algn="just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Свидетельство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государственной регистрации права, регистрационный номер </a:t>
            </a:r>
            <a:b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54-54-01/069/2012-685, дата выдачи 30.03.2012 г. (серия 54 АД № 637740). Объект права: земельный участок. Категория земель: земли населённых пунктов – для обслуживания промышленной площадки. Площадь 1203486 м</a:t>
            </a:r>
            <a:r>
              <a:rPr lang="ru-RU" sz="17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Кадастровый номер: 54:35:041720:372;</a:t>
            </a:r>
          </a:p>
          <a:p>
            <a:pPr indent="180000" algn="just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Свидетельство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государственной регистрации права, регистрационный номер </a:t>
            </a:r>
            <a:b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54-01/00-175/2003-252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 выдачи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01.12.2003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(серия 54-АБ №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335573)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права: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здание (№ 18)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площадью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13840,9  м</a:t>
            </a:r>
            <a:r>
              <a:rPr lang="ru-RU" sz="17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Кадастровый номер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54:35:041720:15:10.</a:t>
            </a:r>
            <a:endParaRPr lang="ru-RU" sz="17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608" y="1305056"/>
            <a:ext cx="8583168" cy="101566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Исходные данные, отчётная документация по 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результатам комплексного инженерного и радиационного обследования, правоустанавливающие документы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(окончание)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61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608" y="1310806"/>
            <a:ext cx="8546592" cy="40011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Характеристика здания  18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8224" y="2018692"/>
            <a:ext cx="8570976" cy="5077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lnSpc>
                <a:spcPct val="11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Предприятие ПАО «НЗХК» относится к особо опасным и технически сложным объектам (статья 48.1 Градостроительного кодекса Российской Федерации № 190-ФЗ) и ко второй категории ядерно-опасных объектов («Положение об общих требованиях к системам физической ядерно-опасных объектов Минатома России», Приказ № 550 от 10.10.2007 г.).</a:t>
            </a:r>
          </a:p>
          <a:p>
            <a:pPr indent="180000" algn="just">
              <a:lnSpc>
                <a:spcPct val="110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Бывшая  Центральная  научно-исследовательская  лаборатория  - цех 49 (ЦНИЛ) ПАО «НЗХК»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включает в себя здание 18 и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 (здание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венткамеры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эстакада с газоходом от здания 18 до здания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венткамеры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выбросная труба).</a:t>
            </a:r>
          </a:p>
          <a:p>
            <a:pPr indent="180000" algn="just">
              <a:lnSpc>
                <a:spcPct val="11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Бывшая  Центральная  научно-исследовательская  лаборатория использовалась для проведения научно-исследовательских работ по обращению с порошками, таблетками, растворами с обогащением по урану-235 до 19%, отработки технологии производства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твэгов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000" algn="just">
              <a:lnSpc>
                <a:spcPct val="11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Бывшая  ЦНИЛ  размещена на территории промышленной площадки ПАО «НЗХК». Площадь занимаемая зданием 18 и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вентцентром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В-4, составляет 26000 м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000" algn="just">
              <a:lnSpc>
                <a:spcPct val="11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Бывшая  ЦНИЛ  относится к объекту использования атомной энергии (ОИАЭ) согласно Федеральному закону № 170-ФЗ от 21.11.95 г. «Об использовании атомной энергии», статьи 3. Категория объекта – «Ядерная установка для производства ядерного топлива и ядерных материалов».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0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790" y="1274864"/>
            <a:ext cx="8583168" cy="384721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Характеристика здания 18 </a:t>
            </a:r>
            <a:r>
              <a:rPr lang="ru-RU" sz="19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продолжение)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82" y="1758101"/>
            <a:ext cx="7743842" cy="465917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07471" y="6337252"/>
            <a:ext cx="782726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3" algn="ctr">
              <a:lnSpc>
                <a:spcPct val="140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Схема расположения здания № 18 на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промплощадке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ПАО «НЗХК»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50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278619"/>
            <a:ext cx="8542316" cy="40011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0032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Характеристика здания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1897791"/>
            <a:ext cx="84490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000" algn="just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Здание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0" indent="180000" algn="just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Назначение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эксплуатации – осуществление следующих видов деятельности:</a:t>
            </a:r>
          </a:p>
          <a:p>
            <a:pPr lvl="0" indent="180000" algn="just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переплавка, разливка, термическая и механическая обработка, гальваническая обработка сердечников из металлического урана; </a:t>
            </a:r>
          </a:p>
          <a:p>
            <a:pPr lvl="0" indent="180000" algn="just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научно-исследовательские работы по обращению с порошками, таблетками, растворами с обогащением по урану-235 до 19%;</a:t>
            </a:r>
          </a:p>
          <a:p>
            <a:pPr lvl="0" indent="180000" algn="just"/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экспериментальный участок по изготовлению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твэгов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indent="180000"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Здание 18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из административной и производственной части, представляет собой сооружение: высотой от 18 до 22 м, длиной 170 м, шириной 60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000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Административная часть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трехэтажное, прямоугольной формы в плане, с размерами в осях    1-6, А-П – 18,0х67,4 м (площадь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3200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Высота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этажа 3,63 м, высота 2 этажа 3,63 м, высота   3 этажа 3,4 м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00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Производственная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одноэтажное, прямоугольной формы в плане, с размерами в осях    6-31‘, Б-Н – 152х60 м (площадь – 9120 м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Высота помещений производственной части переменная и составляет от 8,150 до 8,570 м (от уровня чистого пола до низа подкрановых путей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размещения технологического оборудования имеются металлические перекрытия на отметках 3,600 м, 4,050 м,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6,350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  в осях Б-Г, 11-13, 18-21, Г-Е, 8-14, 16-19, 22-23, Г-Д, 24-26, И-Н, 6-12,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24-27. Общая площадь металлических перекрытий –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1520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85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371" y="1295566"/>
            <a:ext cx="8607552" cy="40011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Характеристика здания 18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продолжение)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13" y="2016780"/>
            <a:ext cx="8854023" cy="38841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55904" y="6143027"/>
            <a:ext cx="7644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3274"/>
                </a:solidFill>
              </a:rPr>
              <a:t>Здание 18 (административная и производственная часть)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8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032" y="1305536"/>
            <a:ext cx="8591085" cy="4001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Характеристика здания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26" y="2165157"/>
            <a:ext cx="8904274" cy="257309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4384" y="5033402"/>
            <a:ext cx="8592352" cy="697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Здание 18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(производственная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часть)</a:t>
            </a:r>
          </a:p>
          <a:p>
            <a:pPr algn="ctr">
              <a:spcBef>
                <a:spcPts val="400"/>
              </a:spcBef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Поперечный разрез здания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649CB-583F-4CD0-B3D1-F496717C490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80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1855</TotalTime>
  <Words>3962</Words>
  <Application>Microsoft Office PowerPoint</Application>
  <PresentationFormat>Экран (4:3)</PresentationFormat>
  <Paragraphs>427</Paragraphs>
  <Slides>35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Symbol</vt:lpstr>
      <vt:lpstr>Times New Roman</vt:lpstr>
      <vt:lpstr>1_Специальное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Носов Сергей Юрьевич</dc:creator>
  <cp:lastModifiedBy>Куприянова Екатерина Евгеньевна</cp:lastModifiedBy>
  <cp:revision>94</cp:revision>
  <cp:lastPrinted>2017-04-13T04:15:55Z</cp:lastPrinted>
  <dcterms:modified xsi:type="dcterms:W3CDTF">2018-07-03T06:44:00Z</dcterms:modified>
</cp:coreProperties>
</file>